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26"/>
  </p:notesMasterIdLst>
  <p:handoutMasterIdLst>
    <p:handoutMasterId r:id="rId27"/>
  </p:handoutMasterIdLst>
  <p:sldIdLst>
    <p:sldId id="265" r:id="rId2"/>
    <p:sldId id="278" r:id="rId3"/>
    <p:sldId id="270" r:id="rId4"/>
    <p:sldId id="262" r:id="rId5"/>
    <p:sldId id="303" r:id="rId6"/>
    <p:sldId id="286" r:id="rId7"/>
    <p:sldId id="268" r:id="rId8"/>
    <p:sldId id="299" r:id="rId9"/>
    <p:sldId id="285" r:id="rId10"/>
    <p:sldId id="290" r:id="rId11"/>
    <p:sldId id="292" r:id="rId12"/>
    <p:sldId id="300" r:id="rId13"/>
    <p:sldId id="301" r:id="rId14"/>
    <p:sldId id="293" r:id="rId15"/>
    <p:sldId id="294" r:id="rId16"/>
    <p:sldId id="295" r:id="rId17"/>
    <p:sldId id="279" r:id="rId18"/>
    <p:sldId id="302" r:id="rId19"/>
    <p:sldId id="269" r:id="rId20"/>
    <p:sldId id="291" r:id="rId21"/>
    <p:sldId id="297" r:id="rId22"/>
    <p:sldId id="296" r:id="rId23"/>
    <p:sldId id="287" r:id="rId24"/>
    <p:sldId id="298" r:id="rId25"/>
  </p:sldIdLst>
  <p:sldSz cx="9144000" cy="6858000" type="screen4x3"/>
  <p:notesSz cx="6794500" cy="9906000"/>
  <p:custDataLst>
    <p:tags r:id="rId28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04775" indent="352425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09550" indent="70485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14325" indent="1057275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19100" indent="14097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E03"/>
    <a:srgbClr val="F8F200"/>
    <a:srgbClr val="E6AF00"/>
    <a:srgbClr val="FFFF00"/>
    <a:srgbClr val="00CC99"/>
    <a:srgbClr val="CCE7F4"/>
    <a:srgbClr val="FFFFFF"/>
    <a:srgbClr val="FF6500"/>
    <a:srgbClr val="F45A1C"/>
    <a:srgbClr val="D91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4125" autoAdjust="0"/>
  </p:normalViewPr>
  <p:slideViewPr>
    <p:cSldViewPr>
      <p:cViewPr varScale="1">
        <p:scale>
          <a:sx n="66" d="100"/>
          <a:sy n="66" d="100"/>
        </p:scale>
        <p:origin x="11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tore.soton.ac.uk\users\jplh1g11\mydocuments\PhD\AMReX\Combustion%20Scaling%20Te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3479752249749"/>
          <c:y val="9.6623669832187342E-2"/>
          <c:w val="0.86534271489675751"/>
          <c:h val="0.71366926751907445"/>
        </c:manualLayout>
      </c:layout>
      <c:scatterChart>
        <c:scatterStyle val="lineMarker"/>
        <c:varyColors val="0"/>
        <c:ser>
          <c:idx val="0"/>
          <c:order val="0"/>
          <c:tx>
            <c:v>MPI Iridis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Sheet1!$A$5:$A$11</c:f>
              <c:numCache>
                <c:formatCode>General</c:formatCode>
                <c:ptCount val="7"/>
                <c:pt idx="0">
                  <c:v>64</c:v>
                </c:pt>
                <c:pt idx="1">
                  <c:v>32</c:v>
                </c:pt>
                <c:pt idx="2">
                  <c:v>16</c:v>
                </c:pt>
                <c:pt idx="3">
                  <c:v>8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xVal>
          <c:yVal>
            <c:numRef>
              <c:f>Sheet1!$B$5:$B$11</c:f>
              <c:numCache>
                <c:formatCode>General</c:formatCode>
                <c:ptCount val="7"/>
                <c:pt idx="0">
                  <c:v>16.739437540000001</c:v>
                </c:pt>
                <c:pt idx="1">
                  <c:v>21.384735580000001</c:v>
                </c:pt>
                <c:pt idx="2">
                  <c:v>31.995000000000001</c:v>
                </c:pt>
                <c:pt idx="3">
                  <c:v>41.896610000000003</c:v>
                </c:pt>
                <c:pt idx="4">
                  <c:v>68.804500000000004</c:v>
                </c:pt>
                <c:pt idx="5">
                  <c:v>129.78870000000001</c:v>
                </c:pt>
                <c:pt idx="6">
                  <c:v>205.6138</c:v>
                </c:pt>
              </c:numCache>
            </c:numRef>
          </c:yVal>
          <c:smooth val="0"/>
        </c:ser>
        <c:ser>
          <c:idx val="1"/>
          <c:order val="1"/>
          <c:tx>
            <c:v>OpenMP Iridis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Sheet1!$H$4:$H$8</c:f>
              <c:numCache>
                <c:formatCode>General</c:formatCode>
                <c:ptCount val="5"/>
                <c:pt idx="0">
                  <c:v>16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xVal>
          <c:yVal>
            <c:numRef>
              <c:f>Sheet1!$I$4:$I$8</c:f>
              <c:numCache>
                <c:formatCode>General</c:formatCode>
                <c:ptCount val="5"/>
                <c:pt idx="0">
                  <c:v>34.662700000000001</c:v>
                </c:pt>
                <c:pt idx="1">
                  <c:v>51.011499999999998</c:v>
                </c:pt>
                <c:pt idx="2">
                  <c:v>73.233599999999996</c:v>
                </c:pt>
                <c:pt idx="3">
                  <c:v>112.10129999999999</c:v>
                </c:pt>
                <c:pt idx="4">
                  <c:v>205.6138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590328"/>
        <c:axId val="278587192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v>MPI Local</c:v>
                </c:tx>
                <c:spPr>
                  <a:ln w="19050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Sheet1!$T$4:$T$7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Sheet1!$U$4:$U$7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76.145799999999994</c:v>
                      </c:pt>
                      <c:pt idx="1">
                        <c:v>76.965000000000003</c:v>
                      </c:pt>
                      <c:pt idx="2">
                        <c:v>118.5222</c:v>
                      </c:pt>
                      <c:pt idx="3">
                        <c:v>179.3015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v>OpenMP Local</c:v>
                </c:tx>
                <c:spPr>
                  <a:ln w="19050" cap="rnd">
                    <a:solidFill>
                      <a:schemeClr val="accent2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Sheet1!$Z$4:$Z$7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Sheet1!$AA$4:$AA$7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73.650999999999996</c:v>
                      </c:pt>
                      <c:pt idx="1">
                        <c:v>75.221969999999999</c:v>
                      </c:pt>
                      <c:pt idx="2">
                        <c:v>104.3753</c:v>
                      </c:pt>
                      <c:pt idx="3">
                        <c:v>180.005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7859032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Threads</a:t>
                </a:r>
              </a:p>
            </c:rich>
          </c:tx>
          <c:layout>
            <c:manualLayout>
              <c:xMode val="edge"/>
              <c:yMode val="edge"/>
              <c:x val="0.43613363819811485"/>
              <c:y val="0.94635318983548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87192"/>
        <c:crosses val="autoZero"/>
        <c:crossBetween val="midCat"/>
      </c:valAx>
      <c:valAx>
        <c:axId val="278587192"/>
        <c:scaling>
          <c:orientation val="minMax"/>
          <c:max val="2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/ 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90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210528195279894"/>
          <c:y val="7.9598840930697023E-2"/>
          <c:w val="0.47708749127081118"/>
          <c:h val="0.26586997237915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796A0-B5AA-4EA4-9CAC-BA758E7AFB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58A4203-0714-43C8-BDD0-0728FC460E25}">
      <dgm:prSet phldrT="[Text]" custT="1"/>
      <dgm:spPr/>
      <dgm:t>
        <a:bodyPr/>
        <a:lstStyle/>
        <a:p>
          <a:r>
            <a:rPr lang="en-GB" sz="1800" dirty="0" smtClean="0"/>
            <a:t>Imaging of Li-ion electrode microstructure</a:t>
          </a:r>
          <a:endParaRPr lang="en-GB" sz="1800" dirty="0"/>
        </a:p>
      </dgm:t>
    </dgm:pt>
    <dgm:pt modelId="{3921C0F2-4C0F-4A84-B0FB-5B2B9DDF7846}" type="parTrans" cxnId="{15F7C92A-04CB-4D9B-B517-D088E5D61F17}">
      <dgm:prSet/>
      <dgm:spPr/>
      <dgm:t>
        <a:bodyPr/>
        <a:lstStyle/>
        <a:p>
          <a:endParaRPr lang="en-GB" sz="1800"/>
        </a:p>
      </dgm:t>
    </dgm:pt>
    <dgm:pt modelId="{C2204A67-832B-4739-B62A-9C02E4A8C164}" type="sibTrans" cxnId="{15F7C92A-04CB-4D9B-B517-D088E5D61F17}">
      <dgm:prSet custT="1"/>
      <dgm:spPr/>
      <dgm:t>
        <a:bodyPr/>
        <a:lstStyle/>
        <a:p>
          <a:endParaRPr lang="en-GB" sz="1800"/>
        </a:p>
      </dgm:t>
    </dgm:pt>
    <dgm:pt modelId="{39CE9D62-25CE-4983-882E-3F3168123196}">
      <dgm:prSet phldrT="[Text]" custT="1"/>
      <dgm:spPr/>
      <dgm:t>
        <a:bodyPr/>
        <a:lstStyle/>
        <a:p>
          <a:r>
            <a:rPr lang="en-GB" sz="1800" dirty="0" smtClean="0"/>
            <a:t>Solution of multi-physics partial differential equations</a:t>
          </a:r>
          <a:endParaRPr lang="en-GB" sz="1800" dirty="0"/>
        </a:p>
      </dgm:t>
    </dgm:pt>
    <dgm:pt modelId="{BE03C95B-0D3E-46A1-A10D-1C70E9BD5859}" type="parTrans" cxnId="{5E47FFCB-5800-4348-8C8F-29D723ECA8FB}">
      <dgm:prSet/>
      <dgm:spPr/>
      <dgm:t>
        <a:bodyPr/>
        <a:lstStyle/>
        <a:p>
          <a:endParaRPr lang="en-GB" sz="1800"/>
        </a:p>
      </dgm:t>
    </dgm:pt>
    <dgm:pt modelId="{D6B37D54-09DB-4905-A0B0-1DA968BA47A2}" type="sibTrans" cxnId="{5E47FFCB-5800-4348-8C8F-29D723ECA8FB}">
      <dgm:prSet custT="1"/>
      <dgm:spPr/>
      <dgm:t>
        <a:bodyPr/>
        <a:lstStyle/>
        <a:p>
          <a:endParaRPr lang="en-GB" sz="1800"/>
        </a:p>
      </dgm:t>
    </dgm:pt>
    <dgm:pt modelId="{8A31304C-F2C2-4E0A-B632-21D8867FD9B3}">
      <dgm:prSet phldrT="[Text]" custT="1"/>
      <dgm:spPr/>
      <dgm:t>
        <a:bodyPr/>
        <a:lstStyle/>
        <a:p>
          <a:r>
            <a:rPr lang="en-GB" sz="1800" dirty="0" smtClean="0"/>
            <a:t>Generate report to characterise battery performance</a:t>
          </a:r>
          <a:endParaRPr lang="en-GB" sz="1800" dirty="0"/>
        </a:p>
      </dgm:t>
    </dgm:pt>
    <dgm:pt modelId="{9D819D5D-D524-465A-BFBE-59E84B67B0DC}" type="parTrans" cxnId="{89BF95C9-4D3B-4926-944A-E6DEF5ABD68D}">
      <dgm:prSet/>
      <dgm:spPr/>
      <dgm:t>
        <a:bodyPr/>
        <a:lstStyle/>
        <a:p>
          <a:endParaRPr lang="en-GB" sz="1800"/>
        </a:p>
      </dgm:t>
    </dgm:pt>
    <dgm:pt modelId="{471D3E76-DF6B-4B3A-9DC9-D31FCDE9EB9D}" type="sibTrans" cxnId="{89BF95C9-4D3B-4926-944A-E6DEF5ABD68D}">
      <dgm:prSet/>
      <dgm:spPr/>
      <dgm:t>
        <a:bodyPr/>
        <a:lstStyle/>
        <a:p>
          <a:endParaRPr lang="en-GB" sz="1800"/>
        </a:p>
      </dgm:t>
    </dgm:pt>
    <dgm:pt modelId="{5607BA08-22A3-420F-80C0-17B178350BC4}" type="pres">
      <dgm:prSet presAssocID="{4FC796A0-B5AA-4EA4-9CAC-BA758E7AFB0C}" presName="Name0" presStyleCnt="0">
        <dgm:presLayoutVars>
          <dgm:dir/>
          <dgm:resizeHandles val="exact"/>
        </dgm:presLayoutVars>
      </dgm:prSet>
      <dgm:spPr/>
    </dgm:pt>
    <dgm:pt modelId="{F583FF45-FE90-46CF-A7DC-4E24C5AA3CD1}" type="pres">
      <dgm:prSet presAssocID="{F58A4203-0714-43C8-BDD0-0728FC460E25}" presName="node" presStyleLbl="node1" presStyleIdx="0" presStyleCnt="3" custScaleX="126912" custScaleY="961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8E9FFD-E741-4BD3-8948-6F7BC4CF5582}" type="pres">
      <dgm:prSet presAssocID="{C2204A67-832B-4739-B62A-9C02E4A8C164}" presName="sibTrans" presStyleLbl="sibTrans2D1" presStyleIdx="0" presStyleCnt="2"/>
      <dgm:spPr/>
      <dgm:t>
        <a:bodyPr/>
        <a:lstStyle/>
        <a:p>
          <a:endParaRPr lang="en-GB"/>
        </a:p>
      </dgm:t>
    </dgm:pt>
    <dgm:pt modelId="{5AFE76FC-E337-41FC-A5DF-41FF9A840BD4}" type="pres">
      <dgm:prSet presAssocID="{C2204A67-832B-4739-B62A-9C02E4A8C164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A5D582C6-2DA8-4772-8A92-22197A2DC083}" type="pres">
      <dgm:prSet presAssocID="{39CE9D62-25CE-4983-882E-3F31681231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CFF122-C686-451E-87EF-A56A74B84ED4}" type="pres">
      <dgm:prSet presAssocID="{D6B37D54-09DB-4905-A0B0-1DA968BA47A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1952C740-B4FF-4E1F-BFB6-195A458AD983}" type="pres">
      <dgm:prSet presAssocID="{D6B37D54-09DB-4905-A0B0-1DA968BA47A2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D8C0C485-6A88-4C6E-AD50-371A21AC64D3}" type="pres">
      <dgm:prSet presAssocID="{8A31304C-F2C2-4E0A-B632-21D8867FD9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BF95C9-4D3B-4926-944A-E6DEF5ABD68D}" srcId="{4FC796A0-B5AA-4EA4-9CAC-BA758E7AFB0C}" destId="{8A31304C-F2C2-4E0A-B632-21D8867FD9B3}" srcOrd="2" destOrd="0" parTransId="{9D819D5D-D524-465A-BFBE-59E84B67B0DC}" sibTransId="{471D3E76-DF6B-4B3A-9DC9-D31FCDE9EB9D}"/>
    <dgm:cxn modelId="{93E77B9D-DDAB-43B6-A5F8-A3168CD18388}" type="presOf" srcId="{4FC796A0-B5AA-4EA4-9CAC-BA758E7AFB0C}" destId="{5607BA08-22A3-420F-80C0-17B178350BC4}" srcOrd="0" destOrd="0" presId="urn:microsoft.com/office/officeart/2005/8/layout/process1"/>
    <dgm:cxn modelId="{FD9E6388-E754-45B4-8DD4-9F7DCEE3A6BC}" type="presOf" srcId="{C2204A67-832B-4739-B62A-9C02E4A8C164}" destId="{5AFE76FC-E337-41FC-A5DF-41FF9A840BD4}" srcOrd="1" destOrd="0" presId="urn:microsoft.com/office/officeart/2005/8/layout/process1"/>
    <dgm:cxn modelId="{A05D8747-63D1-4E16-B880-BFC248933AC0}" type="presOf" srcId="{D6B37D54-09DB-4905-A0B0-1DA968BA47A2}" destId="{53CFF122-C686-451E-87EF-A56A74B84ED4}" srcOrd="0" destOrd="0" presId="urn:microsoft.com/office/officeart/2005/8/layout/process1"/>
    <dgm:cxn modelId="{146BFBD7-8C34-4C0E-931A-29E0F5D4DAB8}" type="presOf" srcId="{8A31304C-F2C2-4E0A-B632-21D8867FD9B3}" destId="{D8C0C485-6A88-4C6E-AD50-371A21AC64D3}" srcOrd="0" destOrd="0" presId="urn:microsoft.com/office/officeart/2005/8/layout/process1"/>
    <dgm:cxn modelId="{78528D7C-5601-48F9-8372-64945294EB3F}" type="presOf" srcId="{D6B37D54-09DB-4905-A0B0-1DA968BA47A2}" destId="{1952C740-B4FF-4E1F-BFB6-195A458AD983}" srcOrd="1" destOrd="0" presId="urn:microsoft.com/office/officeart/2005/8/layout/process1"/>
    <dgm:cxn modelId="{15F7C92A-04CB-4D9B-B517-D088E5D61F17}" srcId="{4FC796A0-B5AA-4EA4-9CAC-BA758E7AFB0C}" destId="{F58A4203-0714-43C8-BDD0-0728FC460E25}" srcOrd="0" destOrd="0" parTransId="{3921C0F2-4C0F-4A84-B0FB-5B2B9DDF7846}" sibTransId="{C2204A67-832B-4739-B62A-9C02E4A8C164}"/>
    <dgm:cxn modelId="{66B64A8A-8E2C-45B5-BB56-E152177AD644}" type="presOf" srcId="{39CE9D62-25CE-4983-882E-3F3168123196}" destId="{A5D582C6-2DA8-4772-8A92-22197A2DC083}" srcOrd="0" destOrd="0" presId="urn:microsoft.com/office/officeart/2005/8/layout/process1"/>
    <dgm:cxn modelId="{DC87C02C-5577-4DF7-91F9-A2630C9FC87F}" type="presOf" srcId="{C2204A67-832B-4739-B62A-9C02E4A8C164}" destId="{258E9FFD-E741-4BD3-8948-6F7BC4CF5582}" srcOrd="0" destOrd="0" presId="urn:microsoft.com/office/officeart/2005/8/layout/process1"/>
    <dgm:cxn modelId="{A44A2CE8-8ED3-465E-A392-F6B201ADA9CD}" type="presOf" srcId="{F58A4203-0714-43C8-BDD0-0728FC460E25}" destId="{F583FF45-FE90-46CF-A7DC-4E24C5AA3CD1}" srcOrd="0" destOrd="0" presId="urn:microsoft.com/office/officeart/2005/8/layout/process1"/>
    <dgm:cxn modelId="{5E47FFCB-5800-4348-8C8F-29D723ECA8FB}" srcId="{4FC796A0-B5AA-4EA4-9CAC-BA758E7AFB0C}" destId="{39CE9D62-25CE-4983-882E-3F3168123196}" srcOrd="1" destOrd="0" parTransId="{BE03C95B-0D3E-46A1-A10D-1C70E9BD5859}" sibTransId="{D6B37D54-09DB-4905-A0B0-1DA968BA47A2}"/>
    <dgm:cxn modelId="{7B3F3C53-2D7C-4EB4-B72F-CAEE7F74E3EF}" type="presParOf" srcId="{5607BA08-22A3-420F-80C0-17B178350BC4}" destId="{F583FF45-FE90-46CF-A7DC-4E24C5AA3CD1}" srcOrd="0" destOrd="0" presId="urn:microsoft.com/office/officeart/2005/8/layout/process1"/>
    <dgm:cxn modelId="{D27B1168-8AA4-449A-8980-597A60FCA87A}" type="presParOf" srcId="{5607BA08-22A3-420F-80C0-17B178350BC4}" destId="{258E9FFD-E741-4BD3-8948-6F7BC4CF5582}" srcOrd="1" destOrd="0" presId="urn:microsoft.com/office/officeart/2005/8/layout/process1"/>
    <dgm:cxn modelId="{D43C99C3-3404-476E-9B2F-257AEB14F6F1}" type="presParOf" srcId="{258E9FFD-E741-4BD3-8948-6F7BC4CF5582}" destId="{5AFE76FC-E337-41FC-A5DF-41FF9A840BD4}" srcOrd="0" destOrd="0" presId="urn:microsoft.com/office/officeart/2005/8/layout/process1"/>
    <dgm:cxn modelId="{6921D37E-4CF2-4C37-AEED-DC3AF5530D32}" type="presParOf" srcId="{5607BA08-22A3-420F-80C0-17B178350BC4}" destId="{A5D582C6-2DA8-4772-8A92-22197A2DC083}" srcOrd="2" destOrd="0" presId="urn:microsoft.com/office/officeart/2005/8/layout/process1"/>
    <dgm:cxn modelId="{BCD84A36-D308-49BE-8422-F596D0D12D90}" type="presParOf" srcId="{5607BA08-22A3-420F-80C0-17B178350BC4}" destId="{53CFF122-C686-451E-87EF-A56A74B84ED4}" srcOrd="3" destOrd="0" presId="urn:microsoft.com/office/officeart/2005/8/layout/process1"/>
    <dgm:cxn modelId="{F245E3F5-FC09-415D-807E-A7A5BE90E34E}" type="presParOf" srcId="{53CFF122-C686-451E-87EF-A56A74B84ED4}" destId="{1952C740-B4FF-4E1F-BFB6-195A458AD983}" srcOrd="0" destOrd="0" presId="urn:microsoft.com/office/officeart/2005/8/layout/process1"/>
    <dgm:cxn modelId="{A9A472AB-1222-4A30-B384-8EDC6323757D}" type="presParOf" srcId="{5607BA08-22A3-420F-80C0-17B178350BC4}" destId="{D8C0C485-6A88-4C6E-AD50-371A21AC64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3FF45-FE90-46CF-A7DC-4E24C5AA3CD1}">
      <dsp:nvSpPr>
        <dsp:cNvPr id="0" name=""/>
        <dsp:cNvSpPr/>
      </dsp:nvSpPr>
      <dsp:spPr>
        <a:xfrm>
          <a:off x="4809" y="1305982"/>
          <a:ext cx="1898284" cy="1452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Imaging of Li-ion electrode microstructure</a:t>
          </a:r>
          <a:endParaRPr lang="en-GB" sz="1800" kern="1200" dirty="0"/>
        </a:p>
      </dsp:txBody>
      <dsp:txXfrm>
        <a:off x="47338" y="1348511"/>
        <a:ext cx="1813226" cy="1366976"/>
      </dsp:txXfrm>
    </dsp:sp>
    <dsp:sp modelId="{258E9FFD-E741-4BD3-8948-6F7BC4CF5582}">
      <dsp:nvSpPr>
        <dsp:cNvPr id="0" name=""/>
        <dsp:cNvSpPr/>
      </dsp:nvSpPr>
      <dsp:spPr>
        <a:xfrm>
          <a:off x="2052668" y="1846527"/>
          <a:ext cx="317098" cy="370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2052668" y="1920716"/>
        <a:ext cx="221969" cy="222567"/>
      </dsp:txXfrm>
    </dsp:sp>
    <dsp:sp modelId="{A5D582C6-2DA8-4772-8A92-22197A2DC083}">
      <dsp:nvSpPr>
        <dsp:cNvPr id="0" name=""/>
        <dsp:cNvSpPr/>
      </dsp:nvSpPr>
      <dsp:spPr>
        <a:xfrm>
          <a:off x="2501393" y="1276573"/>
          <a:ext cx="1495748" cy="1510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Solution of multi-physics partial differential equations</a:t>
          </a:r>
          <a:endParaRPr lang="en-GB" sz="1800" kern="1200" dirty="0"/>
        </a:p>
      </dsp:txBody>
      <dsp:txXfrm>
        <a:off x="2545202" y="1320382"/>
        <a:ext cx="1408130" cy="1423234"/>
      </dsp:txXfrm>
    </dsp:sp>
    <dsp:sp modelId="{53CFF122-C686-451E-87EF-A56A74B84ED4}">
      <dsp:nvSpPr>
        <dsp:cNvPr id="0" name=""/>
        <dsp:cNvSpPr/>
      </dsp:nvSpPr>
      <dsp:spPr>
        <a:xfrm>
          <a:off x="4146717" y="1846527"/>
          <a:ext cx="317098" cy="370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146717" y="1920716"/>
        <a:ext cx="221969" cy="222567"/>
      </dsp:txXfrm>
    </dsp:sp>
    <dsp:sp modelId="{D8C0C485-6A88-4C6E-AD50-371A21AC64D3}">
      <dsp:nvSpPr>
        <dsp:cNvPr id="0" name=""/>
        <dsp:cNvSpPr/>
      </dsp:nvSpPr>
      <dsp:spPr>
        <a:xfrm>
          <a:off x="4595441" y="1276573"/>
          <a:ext cx="1495748" cy="1510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Generate report to characterise battery performance</a:t>
          </a:r>
          <a:endParaRPr lang="en-GB" sz="1800" kern="1200" dirty="0"/>
        </a:p>
      </dsp:txBody>
      <dsp:txXfrm>
        <a:off x="4639250" y="1320382"/>
        <a:ext cx="1408130" cy="1423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3" rIns="91704" bIns="45853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3" rIns="91704" bIns="4585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3" rIns="91704" bIns="45853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228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3" rIns="91704" bIns="4585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C6CB5DEE-4670-4D2C-A919-D63CAC89A9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0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D1B34-3FD4-44A5-BA0B-E2ED4D810EFB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C1F4A-0CB2-4593-BAB9-687CCBC7D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9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1F4A-0CB2-4593-BAB9-687CCBC7DE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9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1F4A-0CB2-4593-BAB9-687CCBC7DE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0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5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311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1484784"/>
            <a:ext cx="7404653" cy="4611216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1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4288" y="762000"/>
            <a:ext cx="1122462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6163022" cy="54102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8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311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484784"/>
            <a:ext cx="7404653" cy="4611216"/>
          </a:xfrm>
        </p:spPr>
        <p:txBody>
          <a:bodyPr/>
          <a:lstStyle>
            <a:lvl1pPr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1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5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4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4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311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1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52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21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8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23828"/>
            <a:ext cx="9144000" cy="63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34482" y="0"/>
            <a:ext cx="9178482" cy="617920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27" y="6448351"/>
            <a:ext cx="1163714" cy="254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38" y="6259866"/>
            <a:ext cx="1368152" cy="5981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22670" r="18307" b="26301"/>
          <a:stretch/>
        </p:blipFill>
        <p:spPr>
          <a:xfrm>
            <a:off x="447047" y="6259866"/>
            <a:ext cx="1261310" cy="5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ddajYoBHi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mrex-codes.github.io/overview.html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muvis/about/equipment/versa.pag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442" y="836712"/>
            <a:ext cx="6272132" cy="2594996"/>
          </a:xfrm>
        </p:spPr>
        <p:txBody>
          <a:bodyPr>
            <a:noAutofit/>
          </a:bodyPr>
          <a:lstStyle/>
          <a:p>
            <a:r>
              <a:rPr lang="en-GB" sz="4500" dirty="0" smtClean="0"/>
              <a:t>Towards Image Based Modelling of Composite Li-ion Electrodes</a:t>
            </a:r>
            <a:endParaRPr lang="en-GB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35742"/>
            <a:ext cx="6575895" cy="1753498"/>
          </a:xfrm>
        </p:spPr>
        <p:txBody>
          <a:bodyPr>
            <a:normAutofit/>
          </a:bodyPr>
          <a:lstStyle/>
          <a:p>
            <a:r>
              <a:rPr lang="en-GB" sz="2300" b="1" dirty="0" smtClean="0"/>
              <a:t>James Le Houx</a:t>
            </a:r>
            <a:r>
              <a:rPr lang="en-GB" sz="2300" dirty="0" smtClean="0"/>
              <a:t>, Denis Kramer, Richard Wills</a:t>
            </a:r>
          </a:p>
          <a:p>
            <a:endParaRPr lang="en-GB" sz="2300" dirty="0" smtClean="0"/>
          </a:p>
          <a:p>
            <a:endParaRPr lang="en-GB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683568" y="5549223"/>
            <a:ext cx="2286003" cy="495273"/>
            <a:chOff x="385" y="1412"/>
            <a:chExt cx="2268" cy="492"/>
          </a:xfrm>
          <a:solidFill>
            <a:schemeClr val="bg1"/>
          </a:soli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024" name="Picture 10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04" y="4940937"/>
            <a:ext cx="3392904" cy="17823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25" y="5246319"/>
            <a:ext cx="2324940" cy="10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31168"/>
          </a:xfrm>
        </p:spPr>
        <p:txBody>
          <a:bodyPr/>
          <a:lstStyle/>
          <a:p>
            <a:r>
              <a:rPr lang="en-GB" dirty="0" smtClean="0"/>
              <a:t>CT Imaging of Electrodes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37321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Figure 1: Volumetric rendering of a </a:t>
            </a:r>
            <a:r>
              <a:rPr lang="en-GB" sz="2000" dirty="0" err="1" smtClean="0">
                <a:latin typeface="+mn-lt"/>
              </a:rPr>
              <a:t>thresholded</a:t>
            </a:r>
            <a:r>
              <a:rPr lang="en-GB" sz="2000" dirty="0" smtClean="0">
                <a:latin typeface="+mn-lt"/>
              </a:rPr>
              <a:t> TiO</a:t>
            </a:r>
            <a:r>
              <a:rPr lang="en-GB" sz="2000" baseline="-25000" dirty="0" smtClean="0">
                <a:latin typeface="+mn-lt"/>
              </a:rPr>
              <a:t>2</a:t>
            </a:r>
            <a:r>
              <a:rPr lang="en-GB" sz="2000" dirty="0" smtClean="0">
                <a:latin typeface="+mn-lt"/>
              </a:rPr>
              <a:t>  layer on a carbon polymer substrate, ~10</a:t>
            </a:r>
            <a:r>
              <a:rPr lang="en-GB" sz="2000" baseline="30000" dirty="0" smtClean="0">
                <a:latin typeface="+mn-lt"/>
              </a:rPr>
              <a:t>8</a:t>
            </a:r>
            <a:r>
              <a:rPr lang="en-GB" sz="2000" dirty="0" smtClean="0">
                <a:latin typeface="+mn-lt"/>
              </a:rPr>
              <a:t> voxels, size of 481nm</a:t>
            </a:r>
            <a:endParaRPr lang="en-GB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5248" y="497694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50</a:t>
            </a:r>
            <a:r>
              <a:rPr lang="el-GR" sz="2000" dirty="0" smtClean="0">
                <a:latin typeface="Calibri" panose="020F0502020204030204" pitchFamily="34" charset="0"/>
              </a:rPr>
              <a:t>μ</a:t>
            </a:r>
            <a:r>
              <a:rPr lang="en-GB" sz="2000" dirty="0" smtClean="0">
                <a:latin typeface="+mn-lt"/>
              </a:rPr>
              <a:t>m</a:t>
            </a:r>
            <a:endParaRPr lang="en-GB" sz="2000" dirty="0">
              <a:latin typeface="+mn-lt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57251" y="1484784"/>
            <a:ext cx="3714749" cy="2592288"/>
          </a:xfrm>
        </p:spPr>
        <p:txBody>
          <a:bodyPr/>
          <a:lstStyle/>
          <a:p>
            <a:pPr marL="491490" indent="-457200">
              <a:buFont typeface="+mj-lt"/>
              <a:buAutoNum type="arabicPeriod"/>
            </a:pPr>
            <a:r>
              <a:rPr lang="en-GB" dirty="0" smtClean="0"/>
              <a:t>Obtain tomography of electrode structure </a:t>
            </a:r>
          </a:p>
          <a:p>
            <a:pPr marL="491490" indent="-457200">
              <a:buFont typeface="+mj-lt"/>
              <a:buAutoNum type="arabicPeriod"/>
            </a:pPr>
            <a:r>
              <a:rPr lang="en-GB" dirty="0" smtClean="0"/>
              <a:t>Threshold the data into regions of interest through post-processing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167550"/>
            <a:ext cx="4353727" cy="259607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813200" y="5229200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 Research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6706" y="5557183"/>
            <a:ext cx="8712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+mn-lt"/>
              </a:rPr>
              <a:t>[1]: </a:t>
            </a:r>
            <a:r>
              <a:rPr lang="en-GB" sz="900" dirty="0" err="1" smtClean="0">
                <a:latin typeface="+mn-lt"/>
              </a:rPr>
              <a:t>Kashkooli</a:t>
            </a:r>
            <a:r>
              <a:rPr lang="en-GB" sz="900" dirty="0" smtClean="0">
                <a:latin typeface="+mn-lt"/>
              </a:rPr>
              <a:t>, A. (2016) Multiscale </a:t>
            </a:r>
            <a:r>
              <a:rPr lang="en-GB" sz="900" dirty="0" err="1" smtClean="0">
                <a:latin typeface="+mn-lt"/>
              </a:rPr>
              <a:t>Modeling</a:t>
            </a:r>
            <a:r>
              <a:rPr lang="en-GB" sz="900" dirty="0" smtClean="0">
                <a:latin typeface="+mn-lt"/>
              </a:rPr>
              <a:t> of lithium-ion battery electrodes based on </a:t>
            </a:r>
            <a:r>
              <a:rPr lang="en-GB" sz="900" dirty="0" err="1" smtClean="0">
                <a:latin typeface="+mn-lt"/>
              </a:rPr>
              <a:t>nano</a:t>
            </a:r>
            <a:r>
              <a:rPr lang="en-GB" sz="900" dirty="0" smtClean="0">
                <a:latin typeface="+mn-lt"/>
              </a:rPr>
              <a:t>-scale X-ray computed tomography, </a:t>
            </a:r>
            <a:r>
              <a:rPr lang="en-GB" sz="900" i="1" dirty="0" smtClean="0">
                <a:latin typeface="+mn-lt"/>
              </a:rPr>
              <a:t>Journal of Power Sources</a:t>
            </a:r>
            <a:r>
              <a:rPr lang="en-GB" sz="900" dirty="0" smtClean="0">
                <a:latin typeface="+mn-lt"/>
              </a:rPr>
              <a:t> 307 496-509</a:t>
            </a:r>
          </a:p>
          <a:p>
            <a:r>
              <a:rPr lang="en-US" sz="900" dirty="0" smtClean="0">
                <a:latin typeface="+mn-lt"/>
              </a:rPr>
              <a:t>[2]: </a:t>
            </a:r>
            <a:r>
              <a:rPr lang="en-US" sz="900" dirty="0">
                <a:latin typeface="+mn-lt"/>
              </a:rPr>
              <a:t>Cooper, S. J., </a:t>
            </a:r>
            <a:r>
              <a:rPr lang="en-US" sz="900" dirty="0" err="1">
                <a:latin typeface="+mn-lt"/>
              </a:rPr>
              <a:t>Bertei</a:t>
            </a:r>
            <a:r>
              <a:rPr lang="en-US" sz="900" dirty="0">
                <a:latin typeface="+mn-lt"/>
              </a:rPr>
              <a:t>, A., Shearing, P. R., </a:t>
            </a:r>
            <a:r>
              <a:rPr lang="en-US" sz="900" dirty="0" err="1">
                <a:latin typeface="+mn-lt"/>
              </a:rPr>
              <a:t>Kilner</a:t>
            </a:r>
            <a:r>
              <a:rPr lang="en-US" sz="900" dirty="0">
                <a:latin typeface="+mn-lt"/>
              </a:rPr>
              <a:t>, J. A., &amp; Brandon, N. P. (2016). </a:t>
            </a:r>
            <a:r>
              <a:rPr lang="en-US" sz="900" dirty="0" err="1">
                <a:latin typeface="+mn-lt"/>
              </a:rPr>
              <a:t>TauFactor</a:t>
            </a:r>
            <a:r>
              <a:rPr lang="en-US" sz="900" dirty="0">
                <a:latin typeface="+mn-lt"/>
              </a:rPr>
              <a:t>: An open-source application for calculating tortuosity factors from tomographic data. </a:t>
            </a:r>
            <a:r>
              <a:rPr lang="en-US" sz="900" i="1" dirty="0" err="1">
                <a:latin typeface="+mn-lt"/>
              </a:rPr>
              <a:t>SoftwareX</a:t>
            </a:r>
            <a:r>
              <a:rPr lang="en-US" sz="900" dirty="0">
                <a:latin typeface="+mn-lt"/>
              </a:rPr>
              <a:t>, </a:t>
            </a:r>
            <a:r>
              <a:rPr lang="en-US" sz="900" i="1" dirty="0">
                <a:latin typeface="+mn-lt"/>
              </a:rPr>
              <a:t>5</a:t>
            </a:r>
            <a:r>
              <a:rPr lang="en-US" sz="900" dirty="0">
                <a:latin typeface="+mn-lt"/>
              </a:rPr>
              <a:t>, 203-210.</a:t>
            </a:r>
            <a:endParaRPr lang="en-GB" sz="9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84855"/>
            <a:ext cx="3298460" cy="3200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785279"/>
            <a:ext cx="455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Figure 1: Finite element mesh from </a:t>
            </a:r>
            <a:r>
              <a:rPr lang="en-GB" sz="2000" dirty="0" err="1" smtClean="0">
                <a:latin typeface="+mn-lt"/>
              </a:rPr>
              <a:t>Kashkooli’s</a:t>
            </a:r>
            <a:r>
              <a:rPr lang="en-GB" sz="2000" dirty="0" smtClean="0">
                <a:latin typeface="+mn-lt"/>
              </a:rPr>
              <a:t> simulation [1] </a:t>
            </a:r>
            <a:endParaRPr lang="en-GB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076907"/>
            <a:ext cx="455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Sample Size: 750nm x 750nm x 750nm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57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 Research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6706" y="5557183"/>
            <a:ext cx="8712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+mn-lt"/>
              </a:rPr>
              <a:t>[1]: </a:t>
            </a:r>
            <a:r>
              <a:rPr lang="en-GB" sz="900" dirty="0" err="1" smtClean="0">
                <a:latin typeface="+mn-lt"/>
              </a:rPr>
              <a:t>Kashkooli</a:t>
            </a:r>
            <a:r>
              <a:rPr lang="en-GB" sz="900" dirty="0" smtClean="0">
                <a:latin typeface="+mn-lt"/>
              </a:rPr>
              <a:t>, A. (2016) Multiscale </a:t>
            </a:r>
            <a:r>
              <a:rPr lang="en-GB" sz="900" dirty="0" err="1" smtClean="0">
                <a:latin typeface="+mn-lt"/>
              </a:rPr>
              <a:t>Modeling</a:t>
            </a:r>
            <a:r>
              <a:rPr lang="en-GB" sz="900" dirty="0" smtClean="0">
                <a:latin typeface="+mn-lt"/>
              </a:rPr>
              <a:t> of lithium-ion battery electrodes based on </a:t>
            </a:r>
            <a:r>
              <a:rPr lang="en-GB" sz="900" dirty="0" err="1" smtClean="0">
                <a:latin typeface="+mn-lt"/>
              </a:rPr>
              <a:t>nano</a:t>
            </a:r>
            <a:r>
              <a:rPr lang="en-GB" sz="900" dirty="0" smtClean="0">
                <a:latin typeface="+mn-lt"/>
              </a:rPr>
              <a:t>-scale X-ray computed tomography, </a:t>
            </a:r>
            <a:r>
              <a:rPr lang="en-GB" sz="900" i="1" dirty="0" smtClean="0">
                <a:latin typeface="+mn-lt"/>
              </a:rPr>
              <a:t>Journal of Power Sources</a:t>
            </a:r>
            <a:r>
              <a:rPr lang="en-GB" sz="900" dirty="0" smtClean="0">
                <a:latin typeface="+mn-lt"/>
              </a:rPr>
              <a:t> 307 496-509</a:t>
            </a:r>
          </a:p>
          <a:p>
            <a:r>
              <a:rPr lang="en-US" sz="900" dirty="0" smtClean="0">
                <a:latin typeface="+mn-lt"/>
              </a:rPr>
              <a:t>[2]: </a:t>
            </a:r>
            <a:r>
              <a:rPr lang="en-US" sz="900" dirty="0">
                <a:latin typeface="+mn-lt"/>
              </a:rPr>
              <a:t>Cooper, S. J., </a:t>
            </a:r>
            <a:r>
              <a:rPr lang="en-US" sz="900" dirty="0" err="1">
                <a:latin typeface="+mn-lt"/>
              </a:rPr>
              <a:t>Bertei</a:t>
            </a:r>
            <a:r>
              <a:rPr lang="en-US" sz="900" dirty="0">
                <a:latin typeface="+mn-lt"/>
              </a:rPr>
              <a:t>, A., Shearing, P. R., </a:t>
            </a:r>
            <a:r>
              <a:rPr lang="en-US" sz="900" dirty="0" err="1">
                <a:latin typeface="+mn-lt"/>
              </a:rPr>
              <a:t>Kilner</a:t>
            </a:r>
            <a:r>
              <a:rPr lang="en-US" sz="900" dirty="0">
                <a:latin typeface="+mn-lt"/>
              </a:rPr>
              <a:t>, J. A., &amp; Brandon, N. P. (2016). </a:t>
            </a:r>
            <a:r>
              <a:rPr lang="en-US" sz="900" dirty="0" err="1">
                <a:latin typeface="+mn-lt"/>
              </a:rPr>
              <a:t>TauFactor</a:t>
            </a:r>
            <a:r>
              <a:rPr lang="en-US" sz="900" dirty="0">
                <a:latin typeface="+mn-lt"/>
              </a:rPr>
              <a:t>: An open-source application for calculating tortuosity factors from tomographic data. </a:t>
            </a:r>
            <a:r>
              <a:rPr lang="en-US" sz="900" i="1" dirty="0" err="1">
                <a:latin typeface="+mn-lt"/>
              </a:rPr>
              <a:t>SoftwareX</a:t>
            </a:r>
            <a:r>
              <a:rPr lang="en-US" sz="900" dirty="0">
                <a:latin typeface="+mn-lt"/>
              </a:rPr>
              <a:t>, </a:t>
            </a:r>
            <a:r>
              <a:rPr lang="en-US" sz="900" i="1" dirty="0">
                <a:latin typeface="+mn-lt"/>
              </a:rPr>
              <a:t>5</a:t>
            </a:r>
            <a:r>
              <a:rPr lang="en-US" sz="900" dirty="0">
                <a:latin typeface="+mn-lt"/>
              </a:rPr>
              <a:t>, 203-210.</a:t>
            </a:r>
            <a:endParaRPr lang="en-GB" sz="9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770" y="4571505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Figure 1: Tortuosity calculation from </a:t>
            </a:r>
            <a:r>
              <a:rPr lang="en-GB" sz="2000" dirty="0" err="1" smtClean="0">
                <a:latin typeface="+mn-lt"/>
              </a:rPr>
              <a:t>Taufactor</a:t>
            </a:r>
            <a:r>
              <a:rPr lang="en-GB" sz="2000" dirty="0" smtClean="0">
                <a:latin typeface="+mn-lt"/>
              </a:rPr>
              <a:t> [2] </a:t>
            </a:r>
            <a:endParaRPr lang="en-GB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05591"/>
            <a:ext cx="63055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690" y="260648"/>
            <a:ext cx="7406640" cy="1356360"/>
          </a:xfrm>
        </p:spPr>
        <p:txBody>
          <a:bodyPr/>
          <a:lstStyle/>
          <a:p>
            <a:pPr algn="ctr"/>
            <a:r>
              <a:rPr lang="en-GB" dirty="0" smtClean="0"/>
              <a:t>Finite Differences vs Finite Element</a:t>
            </a:r>
            <a:endParaRPr lang="en-GB" dirty="0"/>
          </a:p>
        </p:txBody>
      </p:sp>
      <p:pic>
        <p:nvPicPr>
          <p:cNvPr id="1026" name="Picture 2" descr="Image result for difference between finite element and finite differ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7" b="11464"/>
          <a:stretch/>
        </p:blipFill>
        <p:spPr bwMode="auto">
          <a:xfrm>
            <a:off x="1259632" y="2132856"/>
            <a:ext cx="62865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733256"/>
            <a:ext cx="889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[1] Lecture 24 – Introduction to </a:t>
            </a:r>
            <a:r>
              <a:rPr lang="en-GB" sz="1050" dirty="0" err="1" smtClean="0"/>
              <a:t>Variational</a:t>
            </a:r>
            <a:r>
              <a:rPr lang="en-GB" sz="1050" dirty="0"/>
              <a:t> Methods, CEM, </a:t>
            </a:r>
            <a:r>
              <a:rPr lang="en-GB" sz="1050" dirty="0">
                <a:hlinkClick r:id="rId3"/>
              </a:rPr>
              <a:t>https://</a:t>
            </a:r>
            <a:r>
              <a:rPr lang="en-GB" sz="1050" dirty="0" smtClean="0">
                <a:hlinkClick r:id="rId3"/>
              </a:rPr>
              <a:t>www.youtube.com/watch?v=BddajYoBHiI</a:t>
            </a:r>
            <a:r>
              <a:rPr lang="en-GB" sz="1050" dirty="0" smtClean="0"/>
              <a:t> Date Accessed: 19/03/18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3829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105" y="1903635"/>
            <a:ext cx="2664296" cy="19917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Structured Mesh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40" y="1919445"/>
            <a:ext cx="2550489" cy="195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36" y="1920006"/>
            <a:ext cx="2569833" cy="1955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06BC43-D9A6-42C5-B082-AF3F262290BC}"/>
              </a:ext>
            </a:extLst>
          </p:cNvPr>
          <p:cNvSpPr txBox="1"/>
          <p:nvPr/>
        </p:nvSpPr>
        <p:spPr>
          <a:xfrm>
            <a:off x="675983" y="2001302"/>
            <a:ext cx="3346255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>
                <a:latin typeface="Corbel"/>
              </a:rPr>
              <a:t>Mesh Distortion</a:t>
            </a:r>
            <a:r>
              <a:rPr lang="en-US" sz="2000">
                <a:latin typeface="Corbel"/>
                <a:cs typeface="Times New Roman"/>
              </a:rPr>
              <a:t> (Biasing)</a:t>
            </a:r>
            <a:endParaRPr lang="en-US" sz="2000">
              <a:latin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706" y="5557183"/>
            <a:ext cx="8712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+mn-lt"/>
              </a:rPr>
              <a:t>[1]: </a:t>
            </a:r>
            <a:r>
              <a:rPr lang="en-GB" sz="900" dirty="0" err="1" smtClean="0">
                <a:latin typeface="+mn-lt"/>
              </a:rPr>
              <a:t>Guarrasi</a:t>
            </a:r>
            <a:r>
              <a:rPr lang="en-GB" sz="900" dirty="0" smtClean="0">
                <a:latin typeface="+mn-lt"/>
              </a:rPr>
              <a:t>, M. (2015) An introduction to Adaptive Mesh Refinement (AMR): Numerical Methods and Tools, </a:t>
            </a:r>
            <a:r>
              <a:rPr lang="en-GB" sz="900" i="1" dirty="0" smtClean="0">
                <a:latin typeface="+mn-lt"/>
              </a:rPr>
              <a:t>Supercomputing Applications and Innovation</a:t>
            </a:r>
            <a:r>
              <a:rPr lang="en-GB" sz="9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7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110" y="2046741"/>
            <a:ext cx="2664296" cy="19917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Structured Mesh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200" y="2077616"/>
            <a:ext cx="2521805" cy="1929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253" y="2044341"/>
            <a:ext cx="2527964" cy="1920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687DFC-C3EE-4821-8F20-4639AC93AF46}"/>
              </a:ext>
            </a:extLst>
          </p:cNvPr>
          <p:cNvSpPr txBox="1"/>
          <p:nvPr/>
        </p:nvSpPr>
        <p:spPr>
          <a:xfrm>
            <a:off x="675983" y="2001302"/>
            <a:ext cx="3346255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orbel"/>
              </a:rPr>
              <a:t>Mesh Distortion</a:t>
            </a:r>
            <a:r>
              <a:rPr lang="en-US" sz="2000">
                <a:latin typeface="Corbel"/>
                <a:cs typeface="Times New Roman"/>
              </a:rPr>
              <a:t> (biasing)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orbel"/>
              </a:rPr>
              <a:t>Point-wise (tree based)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706" y="5557183"/>
            <a:ext cx="8712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+mn-lt"/>
              </a:rPr>
              <a:t>[1]: </a:t>
            </a:r>
            <a:r>
              <a:rPr lang="en-GB" sz="900" dirty="0" err="1" smtClean="0">
                <a:latin typeface="+mn-lt"/>
              </a:rPr>
              <a:t>Guarrasi</a:t>
            </a:r>
            <a:r>
              <a:rPr lang="en-GB" sz="900" dirty="0" smtClean="0">
                <a:latin typeface="+mn-lt"/>
              </a:rPr>
              <a:t>, M. (2015) An introduction to Adaptive Mesh Refinement (AMR): Numerical Methods and Tools, </a:t>
            </a:r>
            <a:r>
              <a:rPr lang="en-GB" sz="900" i="1" dirty="0" smtClean="0">
                <a:latin typeface="+mn-lt"/>
              </a:rPr>
              <a:t>Supercomputing Applications and Innovation</a:t>
            </a:r>
            <a:r>
              <a:rPr lang="en-GB" sz="9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1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613" y="1700808"/>
            <a:ext cx="3020495" cy="19131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Structured Mesh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00808"/>
            <a:ext cx="3008191" cy="1913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260" y="1699384"/>
            <a:ext cx="3030238" cy="1913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1E88F-4E17-4409-8923-68A0513C9C99}"/>
              </a:ext>
            </a:extLst>
          </p:cNvPr>
          <p:cNvSpPr txBox="1"/>
          <p:nvPr/>
        </p:nvSpPr>
        <p:spPr>
          <a:xfrm>
            <a:off x="675983" y="2001302"/>
            <a:ext cx="3346255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/>
              </a:rPr>
              <a:t>Mesh Distortion</a:t>
            </a:r>
            <a:r>
              <a:rPr lang="en-US" sz="2000" dirty="0">
                <a:latin typeface="Corbel"/>
                <a:cs typeface="Times New Roman"/>
              </a:rPr>
              <a:t> (biasing)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/>
              </a:rPr>
              <a:t>Point-wise (tree based)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/>
              </a:rPr>
              <a:t>Block-structured</a:t>
            </a:r>
            <a:endParaRPr lang="en-US" sz="2000" dirty="0">
              <a:latin typeface="Corbe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E7226C-A83A-4C0A-9A1C-C42D05F8ADB8}"/>
              </a:ext>
            </a:extLst>
          </p:cNvPr>
          <p:cNvSpPr txBox="1"/>
          <p:nvPr/>
        </p:nvSpPr>
        <p:spPr>
          <a:xfrm>
            <a:off x="883770" y="4437112"/>
            <a:ext cx="6552405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rbel"/>
              </a:rPr>
              <a:t>In block-structured AMR the solution is defined on a hierarchy of levels of resolution – a union of rectangular grids which can change dynamically.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706" y="5557183"/>
            <a:ext cx="8712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+mn-lt"/>
              </a:rPr>
              <a:t>[1]: </a:t>
            </a:r>
            <a:r>
              <a:rPr lang="en-GB" sz="900" dirty="0" err="1" smtClean="0">
                <a:latin typeface="+mn-lt"/>
              </a:rPr>
              <a:t>Guarrasi</a:t>
            </a:r>
            <a:r>
              <a:rPr lang="en-GB" sz="900" dirty="0" smtClean="0">
                <a:latin typeface="+mn-lt"/>
              </a:rPr>
              <a:t>, M. (2015) An introduction to Adaptive Mesh Refinement (AMR): Numerical Methods and Tools, </a:t>
            </a:r>
            <a:r>
              <a:rPr lang="en-GB" sz="900" i="1" dirty="0" smtClean="0">
                <a:latin typeface="+mn-lt"/>
              </a:rPr>
              <a:t>Supercomputing Applications and Innovation</a:t>
            </a:r>
            <a:r>
              <a:rPr lang="en-GB" sz="9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4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Block Structured Adaptive Mesh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0" y="1484784"/>
            <a:ext cx="7200800" cy="3600400"/>
          </a:xfrm>
        </p:spPr>
      </p:pic>
      <p:sp>
        <p:nvSpPr>
          <p:cNvPr id="5" name="TextBox 4"/>
          <p:cNvSpPr txBox="1"/>
          <p:nvPr/>
        </p:nvSpPr>
        <p:spPr>
          <a:xfrm>
            <a:off x="857250" y="5191308"/>
            <a:ext cx="692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Figure 1: A depiction of the Kelvin-Helmholtz instability using a 3 levelled adaptive mesh [1]</a:t>
            </a:r>
            <a:endParaRPr lang="en-GB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46" y="5858035"/>
            <a:ext cx="8604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n-lt"/>
              </a:rPr>
              <a:t>[1] Why Block Structured AMR?, </a:t>
            </a:r>
            <a:r>
              <a:rPr lang="en-GB" sz="1000" dirty="0" err="1" smtClean="0">
                <a:latin typeface="+mn-lt"/>
              </a:rPr>
              <a:t>AMReX</a:t>
            </a:r>
            <a:r>
              <a:rPr lang="en-GB" sz="1000" dirty="0">
                <a:latin typeface="+mn-lt"/>
              </a:rPr>
              <a:t>, </a:t>
            </a:r>
            <a:r>
              <a:rPr lang="en-GB" sz="1000" dirty="0">
                <a:latin typeface="+mn-lt"/>
                <a:hlinkClick r:id="rId3"/>
              </a:rPr>
              <a:t>https://</a:t>
            </a:r>
            <a:r>
              <a:rPr lang="en-GB" sz="1000" dirty="0" smtClean="0">
                <a:latin typeface="+mn-lt"/>
                <a:hlinkClick r:id="rId3"/>
              </a:rPr>
              <a:t>amrex-codes.github.io/overview.html</a:t>
            </a:r>
            <a:r>
              <a:rPr lang="en-GB" sz="1000" dirty="0" smtClean="0">
                <a:latin typeface="+mn-lt"/>
              </a:rPr>
              <a:t> Date Accessed: 19/03/18 </a:t>
            </a:r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9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</a:t>
            </a:r>
            <a:r>
              <a:rPr lang="en-GB" dirty="0" err="1" smtClean="0"/>
              <a:t>AMReX</a:t>
            </a:r>
            <a:r>
              <a:rPr lang="en-GB" dirty="0" smtClean="0"/>
              <a:t> work?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475656" y="2132856"/>
            <a:ext cx="5400600" cy="172819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835696" y="2492896"/>
            <a:ext cx="10081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Fortran PDE Thermal Kernel</a:t>
            </a:r>
            <a:endParaRPr lang="en-GB" sz="1050" dirty="0"/>
          </a:p>
        </p:txBody>
      </p:sp>
      <p:sp>
        <p:nvSpPr>
          <p:cNvPr id="7" name="Oval 6"/>
          <p:cNvSpPr/>
          <p:nvPr/>
        </p:nvSpPr>
        <p:spPr>
          <a:xfrm>
            <a:off x="4283968" y="2492896"/>
            <a:ext cx="1152128" cy="791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Fortran PDE </a:t>
            </a:r>
            <a:r>
              <a:rPr lang="en-GB" sz="900" dirty="0" err="1" smtClean="0"/>
              <a:t>Electrochem</a:t>
            </a:r>
            <a:r>
              <a:rPr lang="en-GB" sz="900" dirty="0" smtClean="0"/>
              <a:t> Kernel</a:t>
            </a:r>
            <a:endParaRPr lang="en-GB" sz="1000" dirty="0"/>
          </a:p>
        </p:txBody>
      </p:sp>
      <p:sp>
        <p:nvSpPr>
          <p:cNvPr id="8" name="Oval 7"/>
          <p:cNvSpPr/>
          <p:nvPr/>
        </p:nvSpPr>
        <p:spPr>
          <a:xfrm>
            <a:off x="5571728" y="2492123"/>
            <a:ext cx="10081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Fortran PDE Diffusion Kernel</a:t>
            </a:r>
            <a:endParaRPr lang="en-GB" sz="1050" dirty="0"/>
          </a:p>
        </p:txBody>
      </p:sp>
      <p:sp>
        <p:nvSpPr>
          <p:cNvPr id="9" name="Oval 8"/>
          <p:cNvSpPr/>
          <p:nvPr/>
        </p:nvSpPr>
        <p:spPr>
          <a:xfrm>
            <a:off x="3059832" y="2492123"/>
            <a:ext cx="10081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Fortran PDE Electrical Kernel</a:t>
            </a:r>
            <a:endParaRPr lang="en-GB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340239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+mn-lt"/>
              </a:rPr>
              <a:t>C++ Wrapper used to call Fortran subroutines and </a:t>
            </a:r>
            <a:r>
              <a:rPr lang="en-GB" sz="1200" dirty="0" err="1" smtClean="0">
                <a:solidFill>
                  <a:schemeClr val="bg1"/>
                </a:solidFill>
                <a:latin typeface="+mn-lt"/>
              </a:rPr>
              <a:t>AMReX</a:t>
            </a: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 library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39852" y="4230937"/>
            <a:ext cx="1872208" cy="1116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MPI used to distribute to </a:t>
            </a:r>
            <a:r>
              <a:rPr lang="en-GB" sz="1400" b="1" dirty="0" err="1" smtClean="0"/>
              <a:t>multinode</a:t>
            </a:r>
            <a:r>
              <a:rPr lang="en-GB" sz="1400" b="1" dirty="0" smtClean="0"/>
              <a:t> HPC</a:t>
            </a:r>
            <a:endParaRPr lang="en-GB" sz="1400" b="1" dirty="0"/>
          </a:p>
        </p:txBody>
      </p:sp>
      <p:cxnSp>
        <p:nvCxnSpPr>
          <p:cNvPr id="16" name="Straight Arrow Connector 15"/>
          <p:cNvCxnSpPr>
            <a:stCxn id="10" idx="2"/>
            <a:endCxn id="14" idx="0"/>
          </p:cNvCxnSpPr>
          <p:nvPr/>
        </p:nvCxnSpPr>
        <p:spPr>
          <a:xfrm>
            <a:off x="4175956" y="3861048"/>
            <a:ext cx="0" cy="36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</p:cNvCxnSpPr>
          <p:nvPr/>
        </p:nvCxnSpPr>
        <p:spPr>
          <a:xfrm flipH="1" flipV="1">
            <a:off x="2915816" y="4230937"/>
            <a:ext cx="598215" cy="16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</p:cNvCxnSpPr>
          <p:nvPr/>
        </p:nvCxnSpPr>
        <p:spPr>
          <a:xfrm flipH="1">
            <a:off x="2699792" y="4788999"/>
            <a:ext cx="540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</p:cNvCxnSpPr>
          <p:nvPr/>
        </p:nvCxnSpPr>
        <p:spPr>
          <a:xfrm flipH="1">
            <a:off x="3059832" y="5183608"/>
            <a:ext cx="454199" cy="40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4"/>
          </p:cNvCxnSpPr>
          <p:nvPr/>
        </p:nvCxnSpPr>
        <p:spPr>
          <a:xfrm>
            <a:off x="4175956" y="5347061"/>
            <a:ext cx="0" cy="53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5"/>
          </p:cNvCxnSpPr>
          <p:nvPr/>
        </p:nvCxnSpPr>
        <p:spPr>
          <a:xfrm>
            <a:off x="4837881" y="5183608"/>
            <a:ext cx="526207" cy="47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6"/>
          </p:cNvCxnSpPr>
          <p:nvPr/>
        </p:nvCxnSpPr>
        <p:spPr>
          <a:xfrm>
            <a:off x="5112060" y="4788999"/>
            <a:ext cx="828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7"/>
          </p:cNvCxnSpPr>
          <p:nvPr/>
        </p:nvCxnSpPr>
        <p:spPr>
          <a:xfrm flipV="1">
            <a:off x="4837881" y="4149080"/>
            <a:ext cx="382191" cy="24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Partial Differential Equations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model a li-ion electrode a number of physical fields need to be considered:</a:t>
            </a:r>
          </a:p>
          <a:p>
            <a:pPr lvl="1"/>
            <a:r>
              <a:rPr lang="en-GB" dirty="0" smtClean="0"/>
              <a:t>Diffusion</a:t>
            </a:r>
          </a:p>
          <a:p>
            <a:pPr lvl="1"/>
            <a:r>
              <a:rPr lang="en-GB" dirty="0" smtClean="0"/>
              <a:t>Thermal (Heat equation)</a:t>
            </a:r>
          </a:p>
          <a:p>
            <a:pPr lvl="1"/>
            <a:r>
              <a:rPr lang="en-GB" dirty="0" smtClean="0"/>
              <a:t>Electrochemical (Butler-</a:t>
            </a:r>
            <a:r>
              <a:rPr lang="en-GB" dirty="0" err="1" smtClean="0"/>
              <a:t>Volmer</a:t>
            </a:r>
            <a:r>
              <a:rPr lang="en-GB" dirty="0" smtClean="0"/>
              <a:t> equation)</a:t>
            </a:r>
          </a:p>
          <a:p>
            <a:pPr lvl="1"/>
            <a:r>
              <a:rPr lang="en-GB" dirty="0" smtClean="0"/>
              <a:t>Electrical (Ohm’s aw)</a:t>
            </a:r>
          </a:p>
          <a:p>
            <a:r>
              <a:rPr lang="en-GB" dirty="0" smtClean="0"/>
              <a:t>Our initial model solves for diffusion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4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challenge</a:t>
            </a:r>
          </a:p>
          <a:p>
            <a:r>
              <a:rPr lang="en-GB" dirty="0" smtClean="0"/>
              <a:t>Why use an image-based model?</a:t>
            </a:r>
          </a:p>
          <a:p>
            <a:r>
              <a:rPr lang="en-GB" dirty="0" smtClean="0"/>
              <a:t>Imaging methods (</a:t>
            </a:r>
            <a:r>
              <a:rPr lang="el-GR" dirty="0" smtClean="0">
                <a:latin typeface="Calibri" panose="020F0502020204030204" pitchFamily="34" charset="0"/>
              </a:rPr>
              <a:t>μ</a:t>
            </a:r>
            <a:r>
              <a:rPr lang="en-GB" dirty="0" smtClean="0">
                <a:latin typeface="Calibri" panose="020F0502020204030204" pitchFamily="34" charset="0"/>
              </a:rPr>
              <a:t>Vis Laboratory)</a:t>
            </a:r>
            <a:endParaRPr lang="en-GB" dirty="0" smtClean="0"/>
          </a:p>
          <a:p>
            <a:r>
              <a:rPr lang="en-GB" dirty="0" smtClean="0"/>
              <a:t>Modelling Technique</a:t>
            </a:r>
          </a:p>
          <a:p>
            <a:r>
              <a:rPr lang="en-GB" dirty="0" smtClean="0"/>
              <a:t>Initial scaling results</a:t>
            </a:r>
          </a:p>
          <a:p>
            <a:r>
              <a:rPr lang="en-GB" dirty="0" smtClean="0"/>
              <a:t>Conclusion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6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31168"/>
          </a:xfrm>
        </p:spPr>
        <p:txBody>
          <a:bodyPr/>
          <a:lstStyle/>
          <a:p>
            <a:r>
              <a:rPr lang="en-GB" dirty="0" smtClean="0"/>
              <a:t>Programme Workflow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57251" y="1484784"/>
            <a:ext cx="3714749" cy="4611216"/>
          </a:xfrm>
        </p:spPr>
        <p:txBody>
          <a:bodyPr/>
          <a:lstStyle/>
          <a:p>
            <a:pPr marL="491490" indent="-457200">
              <a:buFont typeface="+mj-lt"/>
              <a:buAutoNum type="arabicPeriod"/>
            </a:pPr>
            <a:r>
              <a:rPr lang="en-GB" dirty="0" smtClean="0"/>
              <a:t>Obtain tomography of electrode structure </a:t>
            </a:r>
          </a:p>
          <a:p>
            <a:pPr marL="491490" indent="-457200">
              <a:buFont typeface="+mj-lt"/>
              <a:buAutoNum type="arabicPeriod"/>
            </a:pPr>
            <a:r>
              <a:rPr lang="en-GB" dirty="0" smtClean="0"/>
              <a:t>Threshold the data into regions of interest through post-processing </a:t>
            </a:r>
          </a:p>
          <a:p>
            <a:pPr marL="491490" indent="-457200">
              <a:buFont typeface="+mj-lt"/>
              <a:buAutoNum type="arabicPeriod"/>
            </a:pPr>
            <a:r>
              <a:rPr lang="en-GB" dirty="0" smtClean="0"/>
              <a:t>Calculation of tortuosity factor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10127" y="2510099"/>
                <a:ext cx="2387513" cy="41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GB" sz="2000" dirty="0" smtClean="0">
                    <a:latin typeface="+mn-lt"/>
                  </a:rPr>
                  <a:t>                 (1)</a:t>
                </a:r>
                <a:endParaRPr lang="en-GB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27" y="2510099"/>
                <a:ext cx="2387513" cy="411844"/>
              </a:xfrm>
              <a:prstGeom prst="rect">
                <a:avLst/>
              </a:prstGeom>
              <a:blipFill rotWithShape="0">
                <a:blip r:embed="rId3"/>
                <a:stretch>
                  <a:fillRect l="-3836" t="-8955" r="-5882" b="-22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9776" y="5733256"/>
            <a:ext cx="8604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+mn-lt"/>
              </a:rPr>
              <a:t>[1] </a:t>
            </a:r>
            <a:r>
              <a:rPr lang="en-US" sz="900" dirty="0" err="1">
                <a:latin typeface="+mn-lt"/>
              </a:rPr>
              <a:t>Grathwohl</a:t>
            </a:r>
            <a:r>
              <a:rPr lang="en-US" sz="900" dirty="0">
                <a:latin typeface="+mn-lt"/>
              </a:rPr>
              <a:t>, P. (2012). </a:t>
            </a:r>
            <a:r>
              <a:rPr lang="en-US" sz="900" i="1" dirty="0">
                <a:latin typeface="+mn-lt"/>
              </a:rPr>
              <a:t>Diffusion in natural porous media: contaminant transport, sorption/desorption and dissolution kinetics</a:t>
            </a:r>
            <a:r>
              <a:rPr lang="en-US" sz="900" dirty="0">
                <a:latin typeface="+mn-lt"/>
              </a:rPr>
              <a:t> (Vol. 1). Springer Science &amp; Business Media.</a:t>
            </a:r>
            <a:endParaRPr lang="en-GB" sz="9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85991" y="3663296"/>
                <a:ext cx="3770364" cy="1331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>
                    <a:latin typeface="+mn-lt"/>
                  </a:rPr>
                  <a:t>Eq</a:t>
                </a:r>
                <a:r>
                  <a:rPr lang="en-GB" sz="2000" dirty="0" smtClean="0">
                    <a:latin typeface="+mn-lt"/>
                  </a:rPr>
                  <a:t> 1 [1]: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𝑒𝑓𝑓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+mn-lt"/>
                  </a:rPr>
                  <a:t> is effective diffusivity,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 smtClean="0">
                    <a:latin typeface="+mn-lt"/>
                  </a:rPr>
                  <a:t> is intrinsic diffusivity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sz="2000" dirty="0" smtClean="0">
                    <a:latin typeface="+mn-lt"/>
                  </a:rPr>
                  <a:t> is the volume fraction of the conducting phase </a:t>
                </a:r>
                <a:endParaRPr lang="en-GB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991" y="3663296"/>
                <a:ext cx="3770364" cy="1331968"/>
              </a:xfrm>
              <a:prstGeom prst="rect">
                <a:avLst/>
              </a:prstGeom>
              <a:blipFill rotWithShape="0">
                <a:blip r:embed="rId4"/>
                <a:stretch>
                  <a:fillRect l="-1780" t="-1835" r="-2104" b="-7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4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31168"/>
          </a:xfrm>
        </p:spPr>
        <p:txBody>
          <a:bodyPr/>
          <a:lstStyle/>
          <a:p>
            <a:r>
              <a:rPr lang="en-GB" dirty="0" smtClean="0"/>
              <a:t>Programme Workflow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57251" y="1484784"/>
            <a:ext cx="3714749" cy="4611216"/>
          </a:xfrm>
        </p:spPr>
        <p:txBody>
          <a:bodyPr/>
          <a:lstStyle/>
          <a:p>
            <a:pPr marL="491490" indent="-457200">
              <a:buFont typeface="+mj-lt"/>
              <a:buAutoNum type="arabicPeriod"/>
            </a:pPr>
            <a:r>
              <a:rPr lang="en-GB" dirty="0" smtClean="0"/>
              <a:t>Obtain tomography of electrode structure </a:t>
            </a:r>
          </a:p>
          <a:p>
            <a:pPr marL="491490" indent="-457200">
              <a:buFont typeface="+mj-lt"/>
              <a:buAutoNum type="arabicPeriod"/>
            </a:pPr>
            <a:r>
              <a:rPr lang="en-GB" dirty="0" smtClean="0"/>
              <a:t>Threshold the data into regions of interest through post-processing </a:t>
            </a:r>
          </a:p>
          <a:p>
            <a:pPr marL="491490" indent="-457200">
              <a:buFont typeface="+mj-lt"/>
              <a:buAutoNum type="arabicPeriod"/>
            </a:pPr>
            <a:r>
              <a:rPr lang="en-GB" dirty="0" smtClean="0"/>
              <a:t>Calculation of tortuosity factor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08104" y="1943483"/>
                <a:ext cx="3038460" cy="483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𝐶𝑉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000" dirty="0" smtClean="0">
                    <a:latin typeface="+mn-lt"/>
                  </a:rPr>
                  <a:t>                (2)</a:t>
                </a:r>
                <a:endParaRPr lang="en-GB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43483"/>
                <a:ext cx="3038460" cy="483337"/>
              </a:xfrm>
              <a:prstGeom prst="rect">
                <a:avLst/>
              </a:prstGeom>
              <a:blipFill rotWithShape="0">
                <a:blip r:embed="rId3"/>
                <a:stretch>
                  <a:fillRect t="-1266" r="-4217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9776" y="5733256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[1]: </a:t>
            </a:r>
            <a:r>
              <a:rPr lang="en-US" sz="900" dirty="0"/>
              <a:t>Cooper, S. J., </a:t>
            </a:r>
            <a:r>
              <a:rPr lang="en-US" sz="900" dirty="0" err="1"/>
              <a:t>Bertei</a:t>
            </a:r>
            <a:r>
              <a:rPr lang="en-US" sz="900" dirty="0"/>
              <a:t>, A., Shearing, P. R., </a:t>
            </a:r>
            <a:r>
              <a:rPr lang="en-US" sz="900" dirty="0" err="1"/>
              <a:t>Kilner</a:t>
            </a:r>
            <a:r>
              <a:rPr lang="en-US" sz="900" dirty="0"/>
              <a:t>, J. A., &amp; Brandon, N. P. (2016). </a:t>
            </a:r>
            <a:r>
              <a:rPr lang="en-US" sz="900" dirty="0" err="1"/>
              <a:t>TauFactor</a:t>
            </a:r>
            <a:r>
              <a:rPr lang="en-US" sz="900" dirty="0"/>
              <a:t>: An open-source application for calculating tortuosity factors from tomographic data. </a:t>
            </a:r>
            <a:r>
              <a:rPr lang="en-US" sz="900" i="1" dirty="0" err="1"/>
              <a:t>SoftwareX</a:t>
            </a:r>
            <a:r>
              <a:rPr lang="en-US" sz="900" dirty="0"/>
              <a:t>, </a:t>
            </a:r>
            <a:r>
              <a:rPr lang="en-US" sz="900" i="1" dirty="0"/>
              <a:t>5</a:t>
            </a:r>
            <a:r>
              <a:rPr lang="en-US" sz="900" dirty="0"/>
              <a:t>, 203-210.</a:t>
            </a:r>
            <a:endParaRPr lang="en-GB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85991" y="3663296"/>
                <a:ext cx="3770364" cy="1962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>
                    <a:latin typeface="+mn-lt"/>
                  </a:rPr>
                  <a:t>Eq</a:t>
                </a:r>
                <a:r>
                  <a:rPr lang="en-GB" sz="2000" dirty="0" smtClean="0">
                    <a:latin typeface="+mn-lt"/>
                  </a:rPr>
                  <a:t> 2,3 [1]: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+mn-lt"/>
                  </a:rPr>
                  <a:t> is the flow through the pore network,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+mn-lt"/>
                  </a:rPr>
                  <a:t> is the flow a control volume,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+mn-lt"/>
                  </a:rPr>
                  <a:t> are the area and length;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 smtClean="0">
                    <a:latin typeface="+mn-lt"/>
                  </a:rPr>
                  <a:t> is the concentration of diffusing species</a:t>
                </a:r>
                <a:endParaRPr lang="en-GB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991" y="3663296"/>
                <a:ext cx="3770364" cy="1962653"/>
              </a:xfrm>
              <a:prstGeom prst="rect">
                <a:avLst/>
              </a:prstGeom>
              <a:blipFill rotWithShape="0">
                <a:blip r:embed="rId4"/>
                <a:stretch>
                  <a:fillRect l="-1780" t="-1553" b="-4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41524" y="2683635"/>
                <a:ext cx="3023135" cy="483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𝐶𝑉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000" dirty="0" smtClean="0">
                    <a:latin typeface="+mn-lt"/>
                  </a:rPr>
                  <a:t>               (3)</a:t>
                </a:r>
                <a:endParaRPr lang="en-GB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24" y="2683635"/>
                <a:ext cx="3023135" cy="483337"/>
              </a:xfrm>
              <a:prstGeom prst="rect">
                <a:avLst/>
              </a:prstGeom>
              <a:blipFill rotWithShape="0">
                <a:blip r:embed="rId5"/>
                <a:stretch>
                  <a:fillRect t="-1250" r="-282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3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690" y="260648"/>
            <a:ext cx="7406640" cy="1356360"/>
          </a:xfrm>
        </p:spPr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7251" y="1484784"/>
            <a:ext cx="7404653" cy="4032448"/>
          </a:xfrm>
        </p:spPr>
        <p:txBody>
          <a:bodyPr/>
          <a:lstStyle/>
          <a:p>
            <a:r>
              <a:rPr lang="en-GB" dirty="0" smtClean="0"/>
              <a:t>Scaling analysis comparison with </a:t>
            </a:r>
            <a:r>
              <a:rPr lang="en-GB" dirty="0" err="1" smtClean="0"/>
              <a:t>Taufactor</a:t>
            </a:r>
            <a:r>
              <a:rPr lang="en-GB" dirty="0" smtClean="0"/>
              <a:t> </a:t>
            </a:r>
          </a:p>
          <a:p>
            <a:r>
              <a:rPr lang="en-GB" dirty="0" smtClean="0"/>
              <a:t>Further CT imaging of electrode structure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630693"/>
              </p:ext>
            </p:extLst>
          </p:nvPr>
        </p:nvGraphicFramePr>
        <p:xfrm>
          <a:off x="539552" y="2276872"/>
          <a:ext cx="75608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5373216"/>
            <a:ext cx="695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Figure 1: Scaling analysis for solution to heat equation problem with embedded boundary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4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690" y="260648"/>
            <a:ext cx="7406640" cy="135636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7251" y="1484784"/>
            <a:ext cx="7404653" cy="4032448"/>
          </a:xfrm>
        </p:spPr>
        <p:txBody>
          <a:bodyPr/>
          <a:lstStyle/>
          <a:p>
            <a:r>
              <a:rPr lang="en-GB" dirty="0" smtClean="0"/>
              <a:t>An image based modelling framework for lithium-ion batteries has started development  </a:t>
            </a:r>
          </a:p>
          <a:p>
            <a:r>
              <a:rPr lang="en-GB" dirty="0" smtClean="0"/>
              <a:t>Initial results show the code scales well with an increase in threads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21" y="2863164"/>
            <a:ext cx="4353727" cy="25960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15616" y="5805264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2547" y="55348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50</a:t>
            </a:r>
            <a:r>
              <a:rPr lang="el-GR" sz="2000" dirty="0" smtClean="0">
                <a:latin typeface="Calibri" panose="020F0502020204030204" pitchFamily="34" charset="0"/>
              </a:rPr>
              <a:t>μ</a:t>
            </a:r>
            <a:r>
              <a:rPr lang="en-GB" sz="2000" dirty="0" smtClean="0">
                <a:latin typeface="+mn-lt"/>
              </a:rPr>
              <a:t>m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64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808" y="2132856"/>
            <a:ext cx="7406640" cy="1356360"/>
          </a:xfrm>
        </p:spPr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06640" cy="73116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Research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404653" cy="4611216"/>
          </a:xfrm>
        </p:spPr>
        <p:txBody>
          <a:bodyPr/>
          <a:lstStyle/>
          <a:p>
            <a:r>
              <a:rPr lang="en-GB" dirty="0" smtClean="0"/>
              <a:t>To develop an image based, multi-physics computational framework capable of modelling lithium ion batteries</a:t>
            </a:r>
          </a:p>
          <a:p>
            <a:r>
              <a:rPr lang="en-GB" dirty="0" smtClean="0"/>
              <a:t>Understand how thermal fields propagate through microstructure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5741399"/>
              </p:ext>
            </p:extLst>
          </p:nvPr>
        </p:nvGraphicFramePr>
        <p:xfrm>
          <a:off x="1554912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7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690" y="260648"/>
            <a:ext cx="7406640" cy="1356360"/>
          </a:xfrm>
        </p:spPr>
        <p:txBody>
          <a:bodyPr/>
          <a:lstStyle/>
          <a:p>
            <a:pPr algn="ctr"/>
            <a:r>
              <a:rPr lang="en-GB" dirty="0" smtClean="0"/>
              <a:t>Bruggeman Correlation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475656" y="2324541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475656" y="308034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079137" y="2756589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082303" y="34290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82618" y="2324541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682618" y="310231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220072" y="2324541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220072" y="308034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940152" y="2324541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940152" y="308034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660232" y="2324541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660232" y="308034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260909" y="2839995"/>
            <a:ext cx="2040556" cy="529763"/>
          </a:xfrm>
          <a:custGeom>
            <a:avLst/>
            <a:gdLst>
              <a:gd name="connsiteX0" fmla="*/ 0 w 2040556"/>
              <a:gd name="connsiteY0" fmla="*/ 28333 h 529763"/>
              <a:gd name="connsiteX1" fmla="*/ 500514 w 2040556"/>
              <a:gd name="connsiteY1" fmla="*/ 47584 h 529763"/>
              <a:gd name="connsiteX2" fmla="*/ 779647 w 2040556"/>
              <a:gd name="connsiteY2" fmla="*/ 471096 h 529763"/>
              <a:gd name="connsiteX3" fmla="*/ 1232034 w 2040556"/>
              <a:gd name="connsiteY3" fmla="*/ 490346 h 529763"/>
              <a:gd name="connsiteX4" fmla="*/ 1424539 w 2040556"/>
              <a:gd name="connsiteY4" fmla="*/ 134211 h 529763"/>
              <a:gd name="connsiteX5" fmla="*/ 2040556 w 2040556"/>
              <a:gd name="connsiteY5" fmla="*/ 86085 h 52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556" h="529763">
                <a:moveTo>
                  <a:pt x="0" y="28333"/>
                </a:moveTo>
                <a:cubicBezTo>
                  <a:pt x="185286" y="1061"/>
                  <a:pt x="370573" y="-26210"/>
                  <a:pt x="500514" y="47584"/>
                </a:cubicBezTo>
                <a:cubicBezTo>
                  <a:pt x="630455" y="121378"/>
                  <a:pt x="657727" y="397302"/>
                  <a:pt x="779647" y="471096"/>
                </a:cubicBezTo>
                <a:cubicBezTo>
                  <a:pt x="901567" y="544890"/>
                  <a:pt x="1124552" y="546494"/>
                  <a:pt x="1232034" y="490346"/>
                </a:cubicBezTo>
                <a:cubicBezTo>
                  <a:pt x="1339516" y="434199"/>
                  <a:pt x="1289785" y="201588"/>
                  <a:pt x="1424539" y="134211"/>
                </a:cubicBezTo>
                <a:cubicBezTo>
                  <a:pt x="1559293" y="66834"/>
                  <a:pt x="1848051" y="87689"/>
                  <a:pt x="2040556" y="860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4909704" y="2899691"/>
            <a:ext cx="2492944" cy="57884"/>
          </a:xfrm>
          <a:custGeom>
            <a:avLst/>
            <a:gdLst>
              <a:gd name="connsiteX0" fmla="*/ 0 w 2492944"/>
              <a:gd name="connsiteY0" fmla="*/ 48258 h 57884"/>
              <a:gd name="connsiteX1" fmla="*/ 2492944 w 2492944"/>
              <a:gd name="connsiteY1" fmla="*/ 57884 h 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92944" h="57884">
                <a:moveTo>
                  <a:pt x="0" y="48258"/>
                </a:moveTo>
                <a:cubicBezTo>
                  <a:pt x="942474" y="4944"/>
                  <a:pt x="1884948" y="-38369"/>
                  <a:pt x="2492944" y="578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6393" y="1639478"/>
            <a:ext cx="4146797" cy="4912324"/>
          </a:xfrm>
        </p:spPr>
        <p:txBody>
          <a:bodyPr>
            <a:noAutofit/>
          </a:bodyPr>
          <a:lstStyle/>
          <a:p>
            <a:pPr marL="34290" indent="0">
              <a:buNone/>
            </a:pPr>
            <a:endParaRPr lang="en-GB" sz="2100" dirty="0" smtClean="0"/>
          </a:p>
          <a:p>
            <a:r>
              <a:rPr lang="en-GB" sz="2100" dirty="0" smtClean="0"/>
              <a:t>Current Li-ion modelling assumes electrodes are homogenous structures through the use of the Bruggeman correlation</a:t>
            </a:r>
          </a:p>
          <a:p>
            <a:r>
              <a:rPr lang="en-GB" sz="2100" dirty="0" smtClean="0"/>
              <a:t>This correlation has been shown to be invalid for heterogeneous structures [2]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690" y="260648"/>
            <a:ext cx="7406640" cy="1356360"/>
          </a:xfrm>
        </p:spPr>
        <p:txBody>
          <a:bodyPr/>
          <a:lstStyle/>
          <a:p>
            <a:pPr algn="ctr"/>
            <a:r>
              <a:rPr lang="en-GB" dirty="0" smtClean="0"/>
              <a:t>Bruggeman Correlation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48340" y="4631924"/>
            <a:ext cx="312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Figure 1: SEM image of a commercial </a:t>
            </a:r>
            <a:r>
              <a:rPr lang="en-GB" sz="1600" dirty="0">
                <a:latin typeface="+mn-lt"/>
              </a:rPr>
              <a:t>l</a:t>
            </a:r>
            <a:r>
              <a:rPr lang="en-GB" sz="1600" dirty="0" smtClean="0">
                <a:latin typeface="+mn-lt"/>
              </a:rPr>
              <a:t>ithium </a:t>
            </a:r>
            <a:r>
              <a:rPr lang="en-GB" sz="1600" dirty="0">
                <a:latin typeface="+mn-lt"/>
              </a:rPr>
              <a:t>i</a:t>
            </a:r>
            <a:r>
              <a:rPr lang="en-GB" sz="1600" dirty="0" smtClean="0">
                <a:latin typeface="+mn-lt"/>
              </a:rPr>
              <a:t>ron phosphate electrode [1]</a:t>
            </a:r>
            <a:endParaRPr lang="en-GB" sz="16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190" y="1923932"/>
            <a:ext cx="4047282" cy="2671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706" y="5557183"/>
            <a:ext cx="8712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+mn-lt"/>
              </a:rPr>
              <a:t>[1]: </a:t>
            </a:r>
            <a:r>
              <a:rPr lang="en-GB" sz="900" dirty="0" err="1" smtClean="0">
                <a:latin typeface="+mn-lt"/>
              </a:rPr>
              <a:t>Kashkooli</a:t>
            </a:r>
            <a:r>
              <a:rPr lang="en-GB" sz="900" dirty="0" smtClean="0">
                <a:latin typeface="+mn-lt"/>
              </a:rPr>
              <a:t>, A. (2016) Multiscale </a:t>
            </a:r>
            <a:r>
              <a:rPr lang="en-GB" sz="900" dirty="0" err="1" smtClean="0">
                <a:latin typeface="+mn-lt"/>
              </a:rPr>
              <a:t>Modeling</a:t>
            </a:r>
            <a:r>
              <a:rPr lang="en-GB" sz="900" dirty="0" smtClean="0">
                <a:latin typeface="+mn-lt"/>
              </a:rPr>
              <a:t> of lithium-ion battery electrodes based on </a:t>
            </a:r>
            <a:r>
              <a:rPr lang="en-GB" sz="900" dirty="0" err="1" smtClean="0">
                <a:latin typeface="+mn-lt"/>
              </a:rPr>
              <a:t>nano</a:t>
            </a:r>
            <a:r>
              <a:rPr lang="en-GB" sz="900" dirty="0" smtClean="0">
                <a:latin typeface="+mn-lt"/>
              </a:rPr>
              <a:t>-scale X-ray computed tomography, </a:t>
            </a:r>
            <a:r>
              <a:rPr lang="en-GB" sz="900" i="1" dirty="0" smtClean="0">
                <a:latin typeface="+mn-lt"/>
              </a:rPr>
              <a:t>Journal of Power Sources</a:t>
            </a:r>
            <a:r>
              <a:rPr lang="en-GB" sz="900" dirty="0" smtClean="0">
                <a:latin typeface="+mn-lt"/>
              </a:rPr>
              <a:t> 307 496-509</a:t>
            </a:r>
          </a:p>
          <a:p>
            <a:r>
              <a:rPr lang="en-US" sz="900" dirty="0" smtClean="0">
                <a:latin typeface="+mn-lt"/>
              </a:rPr>
              <a:t>[2]: </a:t>
            </a:r>
            <a:r>
              <a:rPr lang="en-US" sz="900" dirty="0" err="1" smtClean="0">
                <a:latin typeface="+mn-lt"/>
              </a:rPr>
              <a:t>Tjaden</a:t>
            </a:r>
            <a:r>
              <a:rPr lang="en-US" sz="900" dirty="0">
                <a:latin typeface="+mn-lt"/>
              </a:rPr>
              <a:t>, B., Cooper, S. J., Brett, D. J., Kramer, D., &amp; Shearing, P. R. (2016). On the origin and application of the Bruggeman correlation for </a:t>
            </a:r>
            <a:r>
              <a:rPr lang="en-US" sz="900" dirty="0" err="1">
                <a:latin typeface="+mn-lt"/>
              </a:rPr>
              <a:t>analysing</a:t>
            </a:r>
            <a:r>
              <a:rPr lang="en-US" sz="900" dirty="0">
                <a:latin typeface="+mn-lt"/>
              </a:rPr>
              <a:t> transport phenomena in electrochemical systems. </a:t>
            </a:r>
            <a:r>
              <a:rPr lang="en-US" sz="900" i="1" dirty="0">
                <a:latin typeface="+mn-lt"/>
              </a:rPr>
              <a:t>Current opinion in chemical engineering</a:t>
            </a:r>
            <a:r>
              <a:rPr lang="en-US" sz="900" dirty="0">
                <a:latin typeface="+mn-lt"/>
              </a:rPr>
              <a:t>, </a:t>
            </a:r>
            <a:r>
              <a:rPr lang="en-US" sz="900" i="1" dirty="0">
                <a:latin typeface="+mn-lt"/>
              </a:rPr>
              <a:t>12</a:t>
            </a:r>
            <a:r>
              <a:rPr lang="en-US" sz="900" dirty="0">
                <a:latin typeface="+mn-lt"/>
              </a:rPr>
              <a:t>, 44-51.</a:t>
            </a:r>
            <a:endParaRPr lang="en-GB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4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690" y="260648"/>
            <a:ext cx="7406640" cy="1356360"/>
          </a:xfrm>
        </p:spPr>
        <p:txBody>
          <a:bodyPr/>
          <a:lstStyle/>
          <a:p>
            <a:pPr algn="ctr"/>
            <a:r>
              <a:rPr lang="en-GB" dirty="0" smtClean="0"/>
              <a:t>Structured Electrodes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7526" y="5157192"/>
            <a:ext cx="8712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+mn-lt"/>
              </a:rPr>
              <a:t>[1]: </a:t>
            </a:r>
            <a:r>
              <a:rPr lang="en-GB" sz="900" dirty="0">
                <a:latin typeface="+mn-lt"/>
              </a:rPr>
              <a:t>Nishihara, H., &amp; </a:t>
            </a:r>
            <a:r>
              <a:rPr lang="en-GB" sz="900" dirty="0" err="1">
                <a:latin typeface="+mn-lt"/>
              </a:rPr>
              <a:t>Kyotani</a:t>
            </a:r>
            <a:r>
              <a:rPr lang="en-GB" sz="900" dirty="0">
                <a:latin typeface="+mn-lt"/>
              </a:rPr>
              <a:t>, T. (2012). Templated </a:t>
            </a:r>
            <a:r>
              <a:rPr lang="en-GB" sz="900" dirty="0" err="1">
                <a:latin typeface="+mn-lt"/>
              </a:rPr>
              <a:t>nanocarbons</a:t>
            </a:r>
            <a:r>
              <a:rPr lang="en-GB" sz="900" dirty="0">
                <a:latin typeface="+mn-lt"/>
              </a:rPr>
              <a:t> for energy storage. </a:t>
            </a:r>
            <a:r>
              <a:rPr lang="en-GB" sz="900" i="1" dirty="0">
                <a:latin typeface="+mn-lt"/>
              </a:rPr>
              <a:t>Advanced Materials</a:t>
            </a:r>
            <a:r>
              <a:rPr lang="en-GB" sz="900" dirty="0">
                <a:latin typeface="+mn-lt"/>
              </a:rPr>
              <a:t>, </a:t>
            </a:r>
            <a:r>
              <a:rPr lang="en-GB" sz="900" i="1" dirty="0">
                <a:latin typeface="+mn-lt"/>
              </a:rPr>
              <a:t>24</a:t>
            </a:r>
            <a:r>
              <a:rPr lang="en-GB" sz="900" dirty="0">
                <a:latin typeface="+mn-lt"/>
              </a:rPr>
              <a:t>(33), 4473-4498.</a:t>
            </a:r>
            <a:r>
              <a:rPr lang="en-US" sz="900" dirty="0" smtClean="0">
                <a:latin typeface="+mn-lt"/>
              </a:rPr>
              <a:t> </a:t>
            </a:r>
          </a:p>
          <a:p>
            <a:r>
              <a:rPr lang="en-US" sz="900" dirty="0" smtClean="0">
                <a:latin typeface="+mn-lt"/>
              </a:rPr>
              <a:t>[2]: </a:t>
            </a:r>
            <a:r>
              <a:rPr lang="en-GB" sz="900" dirty="0">
                <a:latin typeface="+mn-lt"/>
              </a:rPr>
              <a:t>Lee, S. W., </a:t>
            </a:r>
            <a:r>
              <a:rPr lang="en-GB" sz="900" dirty="0" err="1">
                <a:latin typeface="+mn-lt"/>
              </a:rPr>
              <a:t>Yabuuchi</a:t>
            </a:r>
            <a:r>
              <a:rPr lang="en-GB" sz="900" dirty="0">
                <a:latin typeface="+mn-lt"/>
              </a:rPr>
              <a:t>, N., Gallant, B. M., Chen, S., Kim, B. S., Hammond, P. T., &amp; Shao-Horn, Y. (2010). High-power lithium batteries from functionalized carbon-nanotube electrodes. </a:t>
            </a:r>
            <a:r>
              <a:rPr lang="en-GB" sz="900" i="1" dirty="0">
                <a:latin typeface="+mn-lt"/>
              </a:rPr>
              <a:t>Nature nanotechnology</a:t>
            </a:r>
            <a:r>
              <a:rPr lang="en-GB" sz="900" dirty="0">
                <a:latin typeface="+mn-lt"/>
              </a:rPr>
              <a:t>, </a:t>
            </a:r>
            <a:r>
              <a:rPr lang="en-GB" sz="900" i="1" dirty="0">
                <a:latin typeface="+mn-lt"/>
              </a:rPr>
              <a:t>5</a:t>
            </a:r>
            <a:r>
              <a:rPr lang="en-GB" sz="900" dirty="0">
                <a:latin typeface="+mn-lt"/>
              </a:rPr>
              <a:t>(7), 531.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68442"/>
            <a:ext cx="3984104" cy="2689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4409146"/>
            <a:ext cx="397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Figure 1: Scheme of the ice-templating method [1]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4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Imaging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SEM has all been used in electrode analysis however they all miss 3D volumetric properties that are of interest to us. ~10nm</a:t>
            </a:r>
          </a:p>
          <a:p>
            <a:r>
              <a:rPr lang="en-GB" dirty="0" smtClean="0"/>
              <a:t>Focused Ion Beam (FIB) allows 3d volumetric properties in the </a:t>
            </a:r>
            <a:r>
              <a:rPr lang="en-GB" dirty="0" err="1" smtClean="0"/>
              <a:t>nano</a:t>
            </a:r>
            <a:r>
              <a:rPr lang="en-GB" dirty="0" smtClean="0"/>
              <a:t>-scale, but is a destructive method. ~5nm</a:t>
            </a:r>
            <a:endParaRPr lang="en-GB" dirty="0"/>
          </a:p>
          <a:p>
            <a:r>
              <a:rPr lang="en-GB" dirty="0" smtClean="0"/>
              <a:t>X-ray tomography allows for the multiple length scales required whilst being a non-destructive imaging method. ~50nm</a:t>
            </a:r>
          </a:p>
        </p:txBody>
      </p:sp>
    </p:spTree>
    <p:extLst>
      <p:ext uri="{BB962C8B-B14F-4D97-AF65-F5344CB8AC3E}">
        <p14:creationId xmlns:p14="http://schemas.microsoft.com/office/powerpoint/2010/main" val="32462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μ</a:t>
            </a:r>
            <a:r>
              <a:rPr lang="en-GB" dirty="0" smtClean="0">
                <a:latin typeface="Calibri" panose="020F0502020204030204" pitchFamily="34" charset="0"/>
              </a:rPr>
              <a:t>Vis Laboratory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5278374" cy="3517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277274"/>
            <a:ext cx="7538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Figure 1: Photograph of the University of Southampton’s Zeiss 160 </a:t>
            </a:r>
            <a:r>
              <a:rPr lang="en-GB" sz="1600" dirty="0" err="1" smtClean="0">
                <a:latin typeface="+mn-lt"/>
              </a:rPr>
              <a:t>kVp</a:t>
            </a:r>
            <a:r>
              <a:rPr lang="en-GB" sz="1600" dirty="0" smtClean="0">
                <a:latin typeface="+mn-lt"/>
              </a:rPr>
              <a:t> Versa 510 [1]</a:t>
            </a:r>
            <a:endParaRPr lang="en-GB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346" y="5819189"/>
            <a:ext cx="8604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n-lt"/>
              </a:rPr>
              <a:t>[1] Zeiss 160 </a:t>
            </a:r>
            <a:r>
              <a:rPr lang="en-GB" sz="1000" dirty="0" err="1" smtClean="0">
                <a:latin typeface="+mn-lt"/>
              </a:rPr>
              <a:t>kVp</a:t>
            </a:r>
            <a:r>
              <a:rPr lang="en-GB" sz="1000" dirty="0" smtClean="0">
                <a:latin typeface="+mn-lt"/>
              </a:rPr>
              <a:t> Versa 510, </a:t>
            </a:r>
            <a:r>
              <a:rPr lang="el-GR" sz="1000" dirty="0" smtClean="0">
                <a:latin typeface="Calibri" panose="020F0502020204030204" pitchFamily="34" charset="0"/>
              </a:rPr>
              <a:t>μ</a:t>
            </a:r>
            <a:r>
              <a:rPr lang="en-GB" sz="1000" dirty="0" smtClean="0">
                <a:latin typeface="Calibri" panose="020F0502020204030204" pitchFamily="34" charset="0"/>
              </a:rPr>
              <a:t>Vis</a:t>
            </a:r>
            <a:r>
              <a:rPr lang="en-GB" sz="1000" dirty="0">
                <a:latin typeface="+mn-lt"/>
              </a:rPr>
              <a:t>, </a:t>
            </a:r>
            <a:r>
              <a:rPr lang="en-GB" sz="1000" dirty="0">
                <a:latin typeface="+mn-lt"/>
                <a:hlinkClick r:id="rId3"/>
              </a:rPr>
              <a:t>https://</a:t>
            </a:r>
            <a:r>
              <a:rPr lang="en-GB" sz="1000" dirty="0" smtClean="0">
                <a:latin typeface="+mn-lt"/>
                <a:hlinkClick r:id="rId3"/>
              </a:rPr>
              <a:t>www.southampton.ac.uk/muvis/about/equipment/versa.page</a:t>
            </a:r>
            <a:r>
              <a:rPr lang="en-GB" sz="1000" dirty="0" smtClean="0">
                <a:latin typeface="+mn-lt"/>
              </a:rPr>
              <a:t> Date Accessed: 10/06/18 </a:t>
            </a:r>
            <a:endParaRPr lang="en-GB" sz="1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420888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Voxel Size: 70nm</a:t>
            </a:r>
          </a:p>
          <a:p>
            <a:endParaRPr lang="en-GB" sz="1600" dirty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Pixel Detector : 2048 x 2048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51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556792"/>
            <a:ext cx="3354726" cy="34563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31168"/>
          </a:xfrm>
        </p:spPr>
        <p:txBody>
          <a:bodyPr/>
          <a:lstStyle/>
          <a:p>
            <a:r>
              <a:rPr lang="en-GB" dirty="0" smtClean="0"/>
              <a:t>CT Imaging of Electrodes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37321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Figure 1: Individual tomographic slice of a TiO</a:t>
            </a:r>
            <a:r>
              <a:rPr lang="en-GB" sz="2000" baseline="-25000" dirty="0" smtClean="0">
                <a:latin typeface="+mn-lt"/>
              </a:rPr>
              <a:t>2</a:t>
            </a:r>
            <a:r>
              <a:rPr lang="en-GB" sz="2000" dirty="0" smtClean="0">
                <a:latin typeface="+mn-lt"/>
              </a:rPr>
              <a:t>  layer on a carbon polymer substrate, voxel size of 481nm</a:t>
            </a:r>
            <a:endParaRPr lang="en-GB" sz="2000" dirty="0"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95936" y="5170207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92141" y="492776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50</a:t>
            </a:r>
            <a:r>
              <a:rPr lang="el-GR" sz="2000" dirty="0" smtClean="0">
                <a:latin typeface="Calibri" panose="020F0502020204030204" pitchFamily="34" charset="0"/>
              </a:rPr>
              <a:t>μ</a:t>
            </a:r>
            <a:r>
              <a:rPr lang="en-GB" sz="2000" dirty="0" smtClean="0">
                <a:latin typeface="+mn-lt"/>
              </a:rPr>
              <a:t>m</a:t>
            </a:r>
            <a:endParaRPr lang="en-GB" sz="2000" dirty="0">
              <a:latin typeface="+mn-lt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57251" y="1484784"/>
            <a:ext cx="3714749" cy="4611216"/>
          </a:xfrm>
        </p:spPr>
        <p:txBody>
          <a:bodyPr/>
          <a:lstStyle/>
          <a:p>
            <a:pPr marL="491490" indent="-457200">
              <a:buFont typeface="+mj-lt"/>
              <a:buAutoNum type="arabicPeriod"/>
            </a:pPr>
            <a:r>
              <a:rPr lang="en-GB" dirty="0" smtClean="0"/>
              <a:t>Obtain tomography of electrode structure  </a:t>
            </a:r>
            <a:endParaRPr lang="en-GB" dirty="0"/>
          </a:p>
        </p:txBody>
      </p:sp>
      <p:sp>
        <p:nvSpPr>
          <p:cNvPr id="2" name="Right Brace 1"/>
          <p:cNvSpPr/>
          <p:nvPr/>
        </p:nvSpPr>
        <p:spPr>
          <a:xfrm>
            <a:off x="7452320" y="1700808"/>
            <a:ext cx="28803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7452320" y="3284984"/>
            <a:ext cx="288032" cy="216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7416316" y="3541930"/>
            <a:ext cx="360040" cy="14267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710685" y="224129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Air</a:t>
            </a:r>
            <a:endParaRPr lang="en-GB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0352" y="317290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TiO</a:t>
            </a:r>
            <a:r>
              <a:rPr lang="en-GB" sz="2000" baseline="-25000" dirty="0">
                <a:latin typeface="+mn-lt"/>
              </a:rPr>
              <a:t>2</a:t>
            </a:r>
            <a:endParaRPr lang="en-GB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0352" y="3922955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Carbon Polymer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5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34597</TotalTime>
  <Words>1069</Words>
  <Application>Microsoft Office PowerPoint</Application>
  <PresentationFormat>On-screen Show (4:3)</PresentationFormat>
  <Paragraphs>118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Corbel</vt:lpstr>
      <vt:lpstr>Lucida Sans</vt:lpstr>
      <vt:lpstr>Times New Roman</vt:lpstr>
      <vt:lpstr>Basis</vt:lpstr>
      <vt:lpstr>Towards Image Based Modelling of Composite Li-ion Electrodes</vt:lpstr>
      <vt:lpstr>Contents</vt:lpstr>
      <vt:lpstr>Research Challenge</vt:lpstr>
      <vt:lpstr>Bruggeman Correlation</vt:lpstr>
      <vt:lpstr>Bruggeman Correlation</vt:lpstr>
      <vt:lpstr>Structured Electrodes</vt:lpstr>
      <vt:lpstr>Imaging Methods</vt:lpstr>
      <vt:lpstr>μVis Laboratory</vt:lpstr>
      <vt:lpstr>CT Imaging of Electrodes</vt:lpstr>
      <vt:lpstr>CT Imaging of Electrodes</vt:lpstr>
      <vt:lpstr>Similar Research</vt:lpstr>
      <vt:lpstr>Similar Research</vt:lpstr>
      <vt:lpstr>Finite Differences vs Finite Element</vt:lpstr>
      <vt:lpstr>Types of Structured Mesh</vt:lpstr>
      <vt:lpstr>Types of Structured Mesh</vt:lpstr>
      <vt:lpstr>Types of Structured Mesh</vt:lpstr>
      <vt:lpstr>Block Structured Adaptive Mesh</vt:lpstr>
      <vt:lpstr>How does AMReX work?</vt:lpstr>
      <vt:lpstr>Partial Differential Equations</vt:lpstr>
      <vt:lpstr>Programme Workflow</vt:lpstr>
      <vt:lpstr>Programme Workflow</vt:lpstr>
      <vt:lpstr>Future Work</vt:lpstr>
      <vt:lpstr>Conclusions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please write the title including the IMMPETUS core project number if applicable</dc:title>
  <dc:creator>tt</dc:creator>
  <cp:lastModifiedBy>Le Houx J.P.</cp:lastModifiedBy>
  <cp:revision>233</cp:revision>
  <cp:lastPrinted>2000-03-16T11:01:46Z</cp:lastPrinted>
  <dcterms:created xsi:type="dcterms:W3CDTF">2001-08-29T13:02:35Z</dcterms:created>
  <dcterms:modified xsi:type="dcterms:W3CDTF">2018-09-04T22:33:14Z</dcterms:modified>
</cp:coreProperties>
</file>