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0" r:id="rId5"/>
    <p:sldId id="259" r:id="rId6"/>
    <p:sldId id="266" r:id="rId7"/>
    <p:sldId id="262" r:id="rId8"/>
    <p:sldId id="273" r:id="rId9"/>
    <p:sldId id="271" r:id="rId10"/>
    <p:sldId id="272" r:id="rId11"/>
    <p:sldId id="268" r:id="rId12"/>
    <p:sldId id="274" r:id="rId13"/>
    <p:sldId id="269" r:id="rId14"/>
    <p:sldId id="270" r:id="rId15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5">
          <p15:clr>
            <a:srgbClr val="A4A3A4"/>
          </p15:clr>
        </p15:guide>
        <p15:guide id="2" orient="horz" pos="4110">
          <p15:clr>
            <a:srgbClr val="A4A3A4"/>
          </p15:clr>
        </p15:guide>
        <p15:guide id="3" orient="horz" pos="4065">
          <p15:clr>
            <a:srgbClr val="A4A3A4"/>
          </p15:clr>
        </p15:guide>
        <p15:guide id="4" orient="horz" pos="1162">
          <p15:clr>
            <a:srgbClr val="A4A3A4"/>
          </p15:clr>
        </p15:guide>
        <p15:guide id="5" orient="horz" pos="2840">
          <p15:clr>
            <a:srgbClr val="A4A3A4"/>
          </p15:clr>
        </p15:guide>
        <p15:guide id="6" orient="horz" pos="1476">
          <p15:clr>
            <a:srgbClr val="A4A3A4"/>
          </p15:clr>
        </p15:guide>
        <p15:guide id="7" pos="2880">
          <p15:clr>
            <a:srgbClr val="A4A3A4"/>
          </p15:clr>
        </p15:guide>
        <p15:guide id="8" pos="204">
          <p15:clr>
            <a:srgbClr val="A4A3A4"/>
          </p15:clr>
        </p15:guide>
        <p15:guide id="9" pos="5244">
          <p15:clr>
            <a:srgbClr val="A4A3A4"/>
          </p15:clr>
        </p15:guide>
        <p15:guide id="10" pos="5370">
          <p15:clr>
            <a:srgbClr val="A4A3A4"/>
          </p15:clr>
        </p15:guide>
        <p15:guide id="11" pos="2789">
          <p15:clr>
            <a:srgbClr val="A4A3A4"/>
          </p15:clr>
        </p15:guide>
        <p15:guide id="12" pos="975">
          <p15:clr>
            <a:srgbClr val="A4A3A4"/>
          </p15:clr>
        </p15:guide>
        <p15:guide id="13" pos="41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1" roundtripDataSignature="AMtx7mh4iiAWtI0t0NtXPW5FXhk1SD+j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16" y="114"/>
      </p:cViewPr>
      <p:guideLst>
        <p:guide orient="horz" pos="255"/>
        <p:guide orient="horz" pos="4110"/>
        <p:guide orient="horz" pos="4065"/>
        <p:guide orient="horz" pos="1162"/>
        <p:guide orient="horz" pos="2840"/>
        <p:guide orient="horz" pos="1476"/>
        <p:guide pos="2880"/>
        <p:guide pos="204"/>
        <p:guide pos="5244"/>
        <p:guide pos="5370"/>
        <p:guide pos="2789"/>
        <p:guide pos="975"/>
        <p:guide pos="415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4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for the invitation to talk to you about an innovative assessment approach we have been using at Brunel, for which we received a Collaborative Award for Teaching Excellence, sponsored by the HEA (UK).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Whilst Amanda Harvey and myself collected the award last January, this was on behalf of all the Biosciences staff, some of which you see here.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IPA is used in about half of the subject areas at Brunel, but Biosciences remains the flagship.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it?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we developed it?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are the outcomes?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did we do it?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:notes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c6a9fa86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c6a9fa867_0_5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5c6a9fa867_0_51:notes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700" cy="496200"/>
          </a:xfrm>
          <a:prstGeom prst="rect">
            <a:avLst/>
          </a:prstGeom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371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c6a9fa86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5c6a9fa867_0_1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g5c6a9fa867_0_100:notes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700" cy="496200"/>
          </a:xfrm>
          <a:prstGeom prst="rect">
            <a:avLst/>
          </a:prstGeom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c6a9fa86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5c6a9fa867_0_1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g5c6a9fa867_0_100:notes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700" cy="496200"/>
          </a:xfrm>
          <a:prstGeom prst="rect">
            <a:avLst/>
          </a:prstGeom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806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c6a9fa86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5c6a9fa867_0_10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5c6a9fa867_0_107:notes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700" cy="496200"/>
          </a:xfrm>
          <a:prstGeom prst="rect">
            <a:avLst/>
          </a:prstGeom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c6a9fa867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c6a9fa867_0_11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5c6a9fa867_0_114:notes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700" cy="496200"/>
          </a:xfrm>
          <a:prstGeom prst="rect">
            <a:avLst/>
          </a:prstGeom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David Boud (Australia)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Standard based assessment – where students meet or don’t meet the requirements; clear transparency of how LOs are met;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Sustainable assessment - meets needs of the present w/o compromising students ability to meet their own future learning need – fosters long-term learning </a:t>
            </a:r>
            <a:endParaRPr b="0">
              <a:solidFill>
                <a:schemeClr val="dk1"/>
              </a:solidFill>
            </a:endParaRPr>
          </a:p>
        </p:txBody>
      </p:sp>
      <p:sp>
        <p:nvSpPr>
          <p:cNvPr id="130" name="Google Shape;130;p2:notes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c6a9fa86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5c6a9fa867_0_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David Boud (Australia)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Standard based assessment – where students meet or don’t meet the requirements; clear transparency of how LOs are met;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Sustainable assessment - meets needs of the present w/o compromising students ability to meet their own future learning need – fosters long-term learning </a:t>
            </a:r>
            <a:endParaRPr b="0">
              <a:solidFill>
                <a:schemeClr val="dk1"/>
              </a:solidFill>
            </a:endParaRPr>
          </a:p>
        </p:txBody>
      </p:sp>
      <p:sp>
        <p:nvSpPr>
          <p:cNvPr id="139" name="Google Shape;139;g5c6a9fa867_0_5:notes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c6a9fa86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5c6a9fa867_0_2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David Boud (Australia)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Standard based assessment – where students meet or don’t meet the requirements; clear transparency of how LOs are met;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Sustainable assessment - meets needs of the present w/o compromising students ability to meet their own future learning need – fosters long-term learning </a:t>
            </a:r>
            <a:endParaRPr b="0">
              <a:solidFill>
                <a:schemeClr val="dk1"/>
              </a:solidFill>
            </a:endParaRPr>
          </a:p>
        </p:txBody>
      </p:sp>
      <p:sp>
        <p:nvSpPr>
          <p:cNvPr id="157" name="Google Shape;157;g5c6a9fa867_0_27:notes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c6a9fa86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5c6a9fa867_0_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David Boud (Australia)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Standard based assessment – where students meet or don’t meet the requirements; clear transparency of how LOs are met;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Sustainable assessment - meets needs of the present w/o compromising students ability to meet their own future learning need – fosters long-term learning </a:t>
            </a:r>
            <a:endParaRPr b="0">
              <a:solidFill>
                <a:schemeClr val="dk1"/>
              </a:solidFill>
            </a:endParaRPr>
          </a:p>
        </p:txBody>
      </p:sp>
      <p:sp>
        <p:nvSpPr>
          <p:cNvPr id="147" name="Google Shape;147;g5c6a9fa867_0_13:notes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c6a9fa867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5c6a9fa867_0_8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5c6a9fa867_0_86:notes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700" cy="496200"/>
          </a:xfrm>
          <a:prstGeom prst="rect">
            <a:avLst/>
          </a:prstGeom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c6a9fa86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c6a9fa867_0_5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5c6a9fa867_0_51:notes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700" cy="496200"/>
          </a:xfrm>
          <a:prstGeom prst="rect">
            <a:avLst/>
          </a:prstGeom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c6a9fa86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c6a9fa867_0_5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5c6a9fa867_0_51:notes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700" cy="496200"/>
          </a:xfrm>
          <a:prstGeom prst="rect">
            <a:avLst/>
          </a:prstGeom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385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c6a9fa86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c6a9fa867_0_5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5c6a9fa867_0_51:notes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700" cy="496200"/>
          </a:xfrm>
          <a:prstGeom prst="rect">
            <a:avLst/>
          </a:prstGeom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48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2"/>
          <p:cNvSpPr>
            <a:spLocks noGrp="1"/>
          </p:cNvSpPr>
          <p:nvPr>
            <p:ph type="pic" idx="2"/>
          </p:nvPr>
        </p:nvSpPr>
        <p:spPr>
          <a:xfrm>
            <a:off x="5364088" y="0"/>
            <a:ext cx="377991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&gt;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&gt;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&gt;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&gt;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" name="Google Shape;23;p52"/>
          <p:cNvPicPr preferRelativeResize="0"/>
          <p:nvPr/>
        </p:nvPicPr>
        <p:blipFill rotWithShape="1">
          <a:blip r:embed="rId2">
            <a:alphaModFix/>
          </a:blip>
          <a:srcRect l="54206" r="34250"/>
          <a:stretch/>
        </p:blipFill>
        <p:spPr>
          <a:xfrm>
            <a:off x="4802814" y="0"/>
            <a:ext cx="6332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grpSp>
        <p:nvGrpSpPr>
          <p:cNvPr id="24" name="Google Shape;24;p52"/>
          <p:cNvGrpSpPr/>
          <p:nvPr/>
        </p:nvGrpSpPr>
        <p:grpSpPr>
          <a:xfrm>
            <a:off x="4343892" y="1"/>
            <a:ext cx="458887" cy="6858000"/>
            <a:chOff x="8924955" y="2492896"/>
            <a:chExt cx="94075" cy="2544655"/>
          </a:xfrm>
        </p:grpSpPr>
        <p:sp>
          <p:nvSpPr>
            <p:cNvPr id="25" name="Google Shape;25;p52"/>
            <p:cNvSpPr/>
            <p:nvPr/>
          </p:nvSpPr>
          <p:spPr>
            <a:xfrm flipH="1">
              <a:off x="8924955" y="2492896"/>
              <a:ext cx="72000" cy="254465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52"/>
            <p:cNvSpPr/>
            <p:nvPr/>
          </p:nvSpPr>
          <p:spPr>
            <a:xfrm flipH="1">
              <a:off x="8996171" y="2492896"/>
              <a:ext cx="22859" cy="25446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52"/>
          <p:cNvSpPr txBox="1">
            <a:spLocks noGrp="1"/>
          </p:cNvSpPr>
          <p:nvPr>
            <p:ph type="ctrTitle"/>
          </p:nvPr>
        </p:nvSpPr>
        <p:spPr>
          <a:xfrm>
            <a:off x="293549" y="2130425"/>
            <a:ext cx="4084912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2"/>
          <p:cNvSpPr txBox="1">
            <a:spLocks noGrp="1"/>
          </p:cNvSpPr>
          <p:nvPr>
            <p:ph type="subTitle" idx="1"/>
          </p:nvPr>
        </p:nvSpPr>
        <p:spPr>
          <a:xfrm>
            <a:off x="293549" y="3620616"/>
            <a:ext cx="4084911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accent2"/>
                </a:solidFill>
              </a:defRPr>
            </a:lvl1pPr>
            <a:lvl2pPr lvl="1" algn="ctr"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2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2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2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9" name="Google Shape;2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766" y="295900"/>
            <a:ext cx="1842827" cy="677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ple Image &amp; text ">
  <p:cSld name="Multiple Image &amp; text 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1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59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1"/>
          <p:cNvSpPr txBox="1">
            <a:spLocks noGrp="1"/>
          </p:cNvSpPr>
          <p:nvPr>
            <p:ph type="dt" idx="10"/>
          </p:nvPr>
        </p:nvSpPr>
        <p:spPr>
          <a:xfrm>
            <a:off x="7308626" y="269776"/>
            <a:ext cx="12958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1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61"/>
          <p:cNvSpPr>
            <a:spLocks noGrp="1"/>
          </p:cNvSpPr>
          <p:nvPr>
            <p:ph type="pic" idx="2"/>
          </p:nvPr>
        </p:nvSpPr>
        <p:spPr>
          <a:xfrm>
            <a:off x="323850" y="2420888"/>
            <a:ext cx="1656000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&gt;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&gt;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&gt;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&gt;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61"/>
          <p:cNvSpPr>
            <a:spLocks noGrp="1"/>
          </p:cNvSpPr>
          <p:nvPr>
            <p:ph type="pic" idx="3"/>
          </p:nvPr>
        </p:nvSpPr>
        <p:spPr>
          <a:xfrm>
            <a:off x="1979954" y="2420888"/>
            <a:ext cx="1656000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&gt;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&gt;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&gt;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&gt;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61"/>
          <p:cNvSpPr>
            <a:spLocks noGrp="1"/>
          </p:cNvSpPr>
          <p:nvPr>
            <p:ph type="pic" idx="4"/>
          </p:nvPr>
        </p:nvSpPr>
        <p:spPr>
          <a:xfrm>
            <a:off x="3636058" y="2420888"/>
            <a:ext cx="1656000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&gt;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&gt;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&gt;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&gt;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61"/>
          <p:cNvSpPr>
            <a:spLocks noGrp="1"/>
          </p:cNvSpPr>
          <p:nvPr>
            <p:ph type="pic" idx="5"/>
          </p:nvPr>
        </p:nvSpPr>
        <p:spPr>
          <a:xfrm>
            <a:off x="5292162" y="2420888"/>
            <a:ext cx="1656000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&gt;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&gt;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&gt;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&gt;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61"/>
          <p:cNvSpPr>
            <a:spLocks noGrp="1"/>
          </p:cNvSpPr>
          <p:nvPr>
            <p:ph type="pic" idx="6"/>
          </p:nvPr>
        </p:nvSpPr>
        <p:spPr>
          <a:xfrm>
            <a:off x="6948264" y="2420888"/>
            <a:ext cx="1656000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&gt;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&gt;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&gt;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&gt;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61"/>
          <p:cNvSpPr txBox="1">
            <a:spLocks noGrp="1"/>
          </p:cNvSpPr>
          <p:nvPr>
            <p:ph type="body" idx="1"/>
          </p:nvPr>
        </p:nvSpPr>
        <p:spPr>
          <a:xfrm>
            <a:off x="224088" y="4221088"/>
            <a:ext cx="1620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accent2"/>
                </a:solidFill>
              </a:defRPr>
            </a:lvl3pPr>
            <a:lvl4pPr marL="1828800" lvl="3" indent="-285750" algn="l">
              <a:spcBef>
                <a:spcPts val="600"/>
              </a:spcBef>
              <a:spcAft>
                <a:spcPts val="0"/>
              </a:spcAft>
              <a:buSzPts val="900"/>
              <a:buChar char="&gt;"/>
              <a:defRPr sz="900"/>
            </a:lvl4pPr>
            <a:lvl5pPr marL="2286000" lvl="4" indent="-285750" algn="l">
              <a:spcBef>
                <a:spcPts val="1200"/>
              </a:spcBef>
              <a:spcAft>
                <a:spcPts val="0"/>
              </a:spcAft>
              <a:buSzPts val="900"/>
              <a:buChar char="&gt;"/>
              <a:defRPr sz="900"/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61"/>
          <p:cNvSpPr txBox="1">
            <a:spLocks noGrp="1"/>
          </p:cNvSpPr>
          <p:nvPr>
            <p:ph type="body" idx="7"/>
          </p:nvPr>
        </p:nvSpPr>
        <p:spPr>
          <a:xfrm>
            <a:off x="1881614" y="4221088"/>
            <a:ext cx="1620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accent2"/>
                </a:solidFill>
              </a:defRPr>
            </a:lvl3pPr>
            <a:lvl4pPr marL="1828800" lvl="3" indent="-285750" algn="l">
              <a:spcBef>
                <a:spcPts val="600"/>
              </a:spcBef>
              <a:spcAft>
                <a:spcPts val="0"/>
              </a:spcAft>
              <a:buSzPts val="900"/>
              <a:buChar char="&gt;"/>
              <a:defRPr sz="900"/>
            </a:lvl4pPr>
            <a:lvl5pPr marL="2286000" lvl="4" indent="-285750" algn="l">
              <a:spcBef>
                <a:spcPts val="1200"/>
              </a:spcBef>
              <a:spcAft>
                <a:spcPts val="0"/>
              </a:spcAft>
              <a:buSzPts val="900"/>
              <a:buChar char="&gt;"/>
              <a:defRPr sz="900"/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61"/>
          <p:cNvSpPr txBox="1">
            <a:spLocks noGrp="1"/>
          </p:cNvSpPr>
          <p:nvPr>
            <p:ph type="body" idx="8"/>
          </p:nvPr>
        </p:nvSpPr>
        <p:spPr>
          <a:xfrm>
            <a:off x="3539140" y="4221088"/>
            <a:ext cx="1620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accent2"/>
                </a:solidFill>
              </a:defRPr>
            </a:lvl3pPr>
            <a:lvl4pPr marL="1828800" lvl="3" indent="-285750" algn="l">
              <a:spcBef>
                <a:spcPts val="600"/>
              </a:spcBef>
              <a:spcAft>
                <a:spcPts val="0"/>
              </a:spcAft>
              <a:buSzPts val="900"/>
              <a:buChar char="&gt;"/>
              <a:defRPr sz="900"/>
            </a:lvl4pPr>
            <a:lvl5pPr marL="2286000" lvl="4" indent="-285750" algn="l">
              <a:spcBef>
                <a:spcPts val="1200"/>
              </a:spcBef>
              <a:spcAft>
                <a:spcPts val="0"/>
              </a:spcAft>
              <a:buSzPts val="900"/>
              <a:buChar char="&gt;"/>
              <a:defRPr sz="900"/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61"/>
          <p:cNvSpPr txBox="1">
            <a:spLocks noGrp="1"/>
          </p:cNvSpPr>
          <p:nvPr>
            <p:ph type="body" idx="9"/>
          </p:nvPr>
        </p:nvSpPr>
        <p:spPr>
          <a:xfrm>
            <a:off x="5196666" y="4221088"/>
            <a:ext cx="1620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accent2"/>
                </a:solidFill>
              </a:defRPr>
            </a:lvl3pPr>
            <a:lvl4pPr marL="1828800" lvl="3" indent="-285750" algn="l">
              <a:spcBef>
                <a:spcPts val="600"/>
              </a:spcBef>
              <a:spcAft>
                <a:spcPts val="0"/>
              </a:spcAft>
              <a:buSzPts val="900"/>
              <a:buChar char="&gt;"/>
              <a:defRPr sz="900"/>
            </a:lvl4pPr>
            <a:lvl5pPr marL="2286000" lvl="4" indent="-285750" algn="l">
              <a:spcBef>
                <a:spcPts val="1200"/>
              </a:spcBef>
              <a:spcAft>
                <a:spcPts val="0"/>
              </a:spcAft>
              <a:buSzPts val="900"/>
              <a:buChar char="&gt;"/>
              <a:defRPr sz="900"/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61"/>
          <p:cNvSpPr txBox="1">
            <a:spLocks noGrp="1"/>
          </p:cNvSpPr>
          <p:nvPr>
            <p:ph type="body" idx="13"/>
          </p:nvPr>
        </p:nvSpPr>
        <p:spPr>
          <a:xfrm>
            <a:off x="6854192" y="4221088"/>
            <a:ext cx="1620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accent2"/>
                </a:solidFill>
              </a:defRPr>
            </a:lvl3pPr>
            <a:lvl4pPr marL="1828800" lvl="3" indent="-285750" algn="l">
              <a:spcBef>
                <a:spcPts val="600"/>
              </a:spcBef>
              <a:spcAft>
                <a:spcPts val="0"/>
              </a:spcAft>
              <a:buSzPts val="900"/>
              <a:buChar char="&gt;"/>
              <a:defRPr sz="900"/>
            </a:lvl4pPr>
            <a:lvl5pPr marL="2286000" lvl="4" indent="-285750" algn="l">
              <a:spcBef>
                <a:spcPts val="1200"/>
              </a:spcBef>
              <a:spcAft>
                <a:spcPts val="0"/>
              </a:spcAft>
              <a:buSzPts val="900"/>
              <a:buChar char="&gt;"/>
              <a:defRPr sz="900"/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61"/>
          <p:cNvSpPr txBox="1">
            <a:spLocks noGrp="1"/>
          </p:cNvSpPr>
          <p:nvPr>
            <p:ph type="ftr" idx="11"/>
          </p:nvPr>
        </p:nvSpPr>
        <p:spPr>
          <a:xfrm>
            <a:off x="1695780" y="6426298"/>
            <a:ext cx="49644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24pt Blue text">
  <p:cSld name="Content - 24pt Blue 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2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59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2"/>
          <p:cNvSpPr txBox="1">
            <a:spLocks noGrp="1"/>
          </p:cNvSpPr>
          <p:nvPr>
            <p:ph type="body" idx="1"/>
          </p:nvPr>
        </p:nvSpPr>
        <p:spPr>
          <a:xfrm>
            <a:off x="215842" y="1772816"/>
            <a:ext cx="83165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1"/>
                </a:solidFill>
              </a:defRPr>
            </a:lvl2pPr>
            <a:lvl3pPr marL="1371600" lvl="2" indent="-228600" algn="l"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marL="1828800" lvl="3" indent="-228600" algn="l"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marL="2286000" lvl="4" indent="-228600" algn="l"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62"/>
          <p:cNvSpPr txBox="1">
            <a:spLocks noGrp="1"/>
          </p:cNvSpPr>
          <p:nvPr>
            <p:ph type="dt" idx="10"/>
          </p:nvPr>
        </p:nvSpPr>
        <p:spPr>
          <a:xfrm>
            <a:off x="7308626" y="269776"/>
            <a:ext cx="12958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2"/>
          <p:cNvSpPr txBox="1">
            <a:spLocks noGrp="1"/>
          </p:cNvSpPr>
          <p:nvPr>
            <p:ph type="ftr" idx="11"/>
          </p:nvPr>
        </p:nvSpPr>
        <p:spPr>
          <a:xfrm>
            <a:off x="1695780" y="6426298"/>
            <a:ext cx="49644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2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">
  <p:cSld name="Large Imag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3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59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3"/>
          <p:cNvSpPr>
            <a:spLocks noGrp="1"/>
          </p:cNvSpPr>
          <p:nvPr>
            <p:ph type="pic" idx="2"/>
          </p:nvPr>
        </p:nvSpPr>
        <p:spPr>
          <a:xfrm>
            <a:off x="323850" y="1844675"/>
            <a:ext cx="5688310" cy="4392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&gt;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&gt;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&gt;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&gt;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63"/>
          <p:cNvSpPr txBox="1">
            <a:spLocks noGrp="1"/>
          </p:cNvSpPr>
          <p:nvPr>
            <p:ph type="dt" idx="10"/>
          </p:nvPr>
        </p:nvSpPr>
        <p:spPr>
          <a:xfrm>
            <a:off x="7308626" y="269776"/>
            <a:ext cx="12958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3"/>
          <p:cNvSpPr txBox="1">
            <a:spLocks noGrp="1"/>
          </p:cNvSpPr>
          <p:nvPr>
            <p:ph type="ftr" idx="11"/>
          </p:nvPr>
        </p:nvSpPr>
        <p:spPr>
          <a:xfrm>
            <a:off x="1695780" y="6426298"/>
            <a:ext cx="49644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63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4"/>
          <p:cNvSpPr txBox="1">
            <a:spLocks noGrp="1"/>
          </p:cNvSpPr>
          <p:nvPr>
            <p:ph type="dt" idx="10"/>
          </p:nvPr>
        </p:nvSpPr>
        <p:spPr>
          <a:xfrm>
            <a:off x="7308626" y="269776"/>
            <a:ext cx="12958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4"/>
          <p:cNvSpPr txBox="1">
            <a:spLocks noGrp="1"/>
          </p:cNvSpPr>
          <p:nvPr>
            <p:ph type="ftr" idx="11"/>
          </p:nvPr>
        </p:nvSpPr>
        <p:spPr>
          <a:xfrm>
            <a:off x="1695780" y="6426298"/>
            <a:ext cx="49644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64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3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59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3"/>
          <p:cNvSpPr txBox="1">
            <a:spLocks noGrp="1"/>
          </p:cNvSpPr>
          <p:nvPr>
            <p:ph type="body" idx="1"/>
          </p:nvPr>
        </p:nvSpPr>
        <p:spPr>
          <a:xfrm>
            <a:off x="215842" y="1772816"/>
            <a:ext cx="83165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spcBef>
                <a:spcPts val="1200"/>
              </a:spcBef>
              <a:spcAft>
                <a:spcPts val="0"/>
              </a:spcAft>
              <a:buSzPts val="1800"/>
              <a:buChar char="&gt;"/>
              <a:defRPr/>
            </a:lvl2pPr>
            <a:lvl3pPr marL="1371600" lvl="2" indent="-342900" algn="l">
              <a:spcBef>
                <a:spcPts val="1200"/>
              </a:spcBef>
              <a:spcAft>
                <a:spcPts val="0"/>
              </a:spcAft>
              <a:buSzPts val="1800"/>
              <a:buChar char="&gt;"/>
              <a:defRPr/>
            </a:lvl3pPr>
            <a:lvl4pPr marL="1828800" lvl="3" indent="-342900" algn="l">
              <a:spcBef>
                <a:spcPts val="1200"/>
              </a:spcBef>
              <a:spcAft>
                <a:spcPts val="0"/>
              </a:spcAft>
              <a:buSzPts val="1800"/>
              <a:buChar char="&gt;"/>
              <a:defRPr/>
            </a:lvl4pPr>
            <a:lvl5pPr marL="2286000" lvl="4" indent="-342900" algn="l">
              <a:spcBef>
                <a:spcPts val="1200"/>
              </a:spcBef>
              <a:spcAft>
                <a:spcPts val="0"/>
              </a:spcAft>
              <a:buSzPts val="1800"/>
              <a:buChar char="&gt;"/>
              <a:defRPr/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3"/>
          <p:cNvSpPr txBox="1">
            <a:spLocks noGrp="1"/>
          </p:cNvSpPr>
          <p:nvPr>
            <p:ph type="dt" idx="10"/>
          </p:nvPr>
        </p:nvSpPr>
        <p:spPr>
          <a:xfrm>
            <a:off x="7308626" y="269776"/>
            <a:ext cx="12958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3"/>
          <p:cNvSpPr txBox="1">
            <a:spLocks noGrp="1"/>
          </p:cNvSpPr>
          <p:nvPr>
            <p:ph type="ftr" idx="11"/>
          </p:nvPr>
        </p:nvSpPr>
        <p:spPr>
          <a:xfrm>
            <a:off x="1695780" y="6426298"/>
            <a:ext cx="49644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3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4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59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4"/>
          <p:cNvSpPr txBox="1">
            <a:spLocks noGrp="1"/>
          </p:cNvSpPr>
          <p:nvPr>
            <p:ph type="dt" idx="10"/>
          </p:nvPr>
        </p:nvSpPr>
        <p:spPr>
          <a:xfrm>
            <a:off x="7308626" y="269776"/>
            <a:ext cx="12958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4"/>
          <p:cNvSpPr txBox="1">
            <a:spLocks noGrp="1"/>
          </p:cNvSpPr>
          <p:nvPr>
            <p:ph type="ftr" idx="11"/>
          </p:nvPr>
        </p:nvSpPr>
        <p:spPr>
          <a:xfrm>
            <a:off x="1695780" y="6426298"/>
            <a:ext cx="49644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4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5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59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5"/>
          <p:cNvSpPr txBox="1">
            <a:spLocks noGrp="1"/>
          </p:cNvSpPr>
          <p:nvPr>
            <p:ph type="body" idx="1"/>
          </p:nvPr>
        </p:nvSpPr>
        <p:spPr>
          <a:xfrm>
            <a:off x="215842" y="177281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17500" algn="l">
              <a:spcBef>
                <a:spcPts val="1200"/>
              </a:spcBef>
              <a:spcAft>
                <a:spcPts val="0"/>
              </a:spcAft>
              <a:buSzPts val="1400"/>
              <a:buChar char="&gt;"/>
              <a:defRPr sz="1400"/>
            </a:lvl2pPr>
            <a:lvl3pPr marL="1371600" lvl="2" indent="-304800" algn="l">
              <a:spcBef>
                <a:spcPts val="1200"/>
              </a:spcBef>
              <a:spcAft>
                <a:spcPts val="0"/>
              </a:spcAft>
              <a:buSzPts val="1200"/>
              <a:buChar char="&gt;"/>
              <a:defRPr sz="1200"/>
            </a:lvl3pPr>
            <a:lvl4pPr marL="1828800" lvl="3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4pPr>
            <a:lvl5pPr marL="2286000" lvl="4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" name="Google Shape;44;p55"/>
          <p:cNvSpPr txBox="1">
            <a:spLocks noGrp="1"/>
          </p:cNvSpPr>
          <p:nvPr>
            <p:ph type="body" idx="2"/>
          </p:nvPr>
        </p:nvSpPr>
        <p:spPr>
          <a:xfrm>
            <a:off x="4427984" y="177281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17500" algn="l">
              <a:spcBef>
                <a:spcPts val="1200"/>
              </a:spcBef>
              <a:spcAft>
                <a:spcPts val="0"/>
              </a:spcAft>
              <a:buSzPts val="1400"/>
              <a:buChar char="&gt;"/>
              <a:defRPr sz="1400"/>
            </a:lvl2pPr>
            <a:lvl3pPr marL="1371600" lvl="2" indent="-304800" algn="l">
              <a:spcBef>
                <a:spcPts val="1200"/>
              </a:spcBef>
              <a:spcAft>
                <a:spcPts val="0"/>
              </a:spcAft>
              <a:buSzPts val="1200"/>
              <a:buChar char="&gt;"/>
              <a:defRPr sz="1200"/>
            </a:lvl3pPr>
            <a:lvl4pPr marL="1828800" lvl="3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4pPr>
            <a:lvl5pPr marL="2286000" lvl="4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55"/>
          <p:cNvSpPr txBox="1">
            <a:spLocks noGrp="1"/>
          </p:cNvSpPr>
          <p:nvPr>
            <p:ph type="dt" idx="10"/>
          </p:nvPr>
        </p:nvSpPr>
        <p:spPr>
          <a:xfrm>
            <a:off x="7308626" y="269776"/>
            <a:ext cx="12958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5"/>
          <p:cNvSpPr txBox="1">
            <a:spLocks noGrp="1"/>
          </p:cNvSpPr>
          <p:nvPr>
            <p:ph type="ftr" idx="11"/>
          </p:nvPr>
        </p:nvSpPr>
        <p:spPr>
          <a:xfrm>
            <a:off x="1695780" y="6426298"/>
            <a:ext cx="49644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5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A" type="title">
  <p:cSld name="TITL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56"/>
          <p:cNvPicPr preferRelativeResize="0"/>
          <p:nvPr/>
        </p:nvPicPr>
        <p:blipFill rotWithShape="1">
          <a:blip r:embed="rId2">
            <a:alphaModFix/>
          </a:blip>
          <a:srcRect t="6496" b="9666"/>
          <a:stretch/>
        </p:blipFill>
        <p:spPr>
          <a:xfrm>
            <a:off x="0" y="0"/>
            <a:ext cx="8271538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oogle Shape;50;p56"/>
          <p:cNvGrpSpPr/>
          <p:nvPr/>
        </p:nvGrpSpPr>
        <p:grpSpPr>
          <a:xfrm>
            <a:off x="8235165" y="1"/>
            <a:ext cx="916469" cy="6858000"/>
            <a:chOff x="8271538" y="1"/>
            <a:chExt cx="916469" cy="6858000"/>
          </a:xfrm>
        </p:grpSpPr>
        <p:sp>
          <p:nvSpPr>
            <p:cNvPr id="51" name="Google Shape;51;p56"/>
            <p:cNvSpPr/>
            <p:nvPr/>
          </p:nvSpPr>
          <p:spPr>
            <a:xfrm>
              <a:off x="8554691" y="1"/>
              <a:ext cx="633316" cy="68579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56"/>
            <p:cNvSpPr/>
            <p:nvPr/>
          </p:nvSpPr>
          <p:spPr>
            <a:xfrm flipH="1">
              <a:off x="8271538" y="1"/>
              <a:ext cx="28328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56"/>
          <p:cNvSpPr txBox="1">
            <a:spLocks noGrp="1"/>
          </p:cNvSpPr>
          <p:nvPr>
            <p:ph type="ctrTitle"/>
          </p:nvPr>
        </p:nvSpPr>
        <p:spPr>
          <a:xfrm>
            <a:off x="293548" y="2130425"/>
            <a:ext cx="5286563" cy="201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6"/>
          <p:cNvSpPr txBox="1">
            <a:spLocks noGrp="1"/>
          </p:cNvSpPr>
          <p:nvPr>
            <p:ph type="subTitle" idx="1"/>
          </p:nvPr>
        </p:nvSpPr>
        <p:spPr>
          <a:xfrm>
            <a:off x="199057" y="4996263"/>
            <a:ext cx="4084911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800"/>
              <a:buNone/>
              <a:defRPr sz="8800" b="0">
                <a:solidFill>
                  <a:schemeClr val="accent2"/>
                </a:solidFill>
              </a:defRPr>
            </a:lvl1pPr>
            <a:lvl2pPr lvl="1" algn="ctr"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2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2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2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55" name="Google Shape;5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767" y="295900"/>
            <a:ext cx="1842824" cy="67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B">
  <p:cSld name="Divider B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57"/>
          <p:cNvPicPr preferRelativeResize="0"/>
          <p:nvPr/>
        </p:nvPicPr>
        <p:blipFill rotWithShape="1">
          <a:blip r:embed="rId2">
            <a:alphaModFix/>
          </a:blip>
          <a:srcRect t="1683" b="15890"/>
          <a:stretch/>
        </p:blipFill>
        <p:spPr>
          <a:xfrm>
            <a:off x="0" y="1"/>
            <a:ext cx="84131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57"/>
          <p:cNvSpPr txBox="1">
            <a:spLocks noGrp="1"/>
          </p:cNvSpPr>
          <p:nvPr>
            <p:ph type="ctrTitle"/>
          </p:nvPr>
        </p:nvSpPr>
        <p:spPr>
          <a:xfrm>
            <a:off x="293548" y="2130425"/>
            <a:ext cx="5286563" cy="201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7"/>
          <p:cNvSpPr txBox="1">
            <a:spLocks noGrp="1"/>
          </p:cNvSpPr>
          <p:nvPr>
            <p:ph type="subTitle" idx="1"/>
          </p:nvPr>
        </p:nvSpPr>
        <p:spPr>
          <a:xfrm>
            <a:off x="199057" y="4996263"/>
            <a:ext cx="4084911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800"/>
              <a:buNone/>
              <a:defRPr sz="8800" b="0">
                <a:solidFill>
                  <a:schemeClr val="accent2"/>
                </a:solidFill>
              </a:defRPr>
            </a:lvl1pPr>
            <a:lvl2pPr lvl="1" algn="ctr"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2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2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2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60" name="Google Shape;6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767" y="295900"/>
            <a:ext cx="1842824" cy="677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57"/>
          <p:cNvGrpSpPr/>
          <p:nvPr/>
        </p:nvGrpSpPr>
        <p:grpSpPr>
          <a:xfrm>
            <a:off x="8235165" y="1"/>
            <a:ext cx="916469" cy="6858000"/>
            <a:chOff x="8271538" y="1"/>
            <a:chExt cx="916469" cy="6858000"/>
          </a:xfrm>
        </p:grpSpPr>
        <p:sp>
          <p:nvSpPr>
            <p:cNvPr id="62" name="Google Shape;62;p57"/>
            <p:cNvSpPr/>
            <p:nvPr/>
          </p:nvSpPr>
          <p:spPr>
            <a:xfrm>
              <a:off x="8554691" y="1"/>
              <a:ext cx="633316" cy="68579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57"/>
            <p:cNvSpPr/>
            <p:nvPr/>
          </p:nvSpPr>
          <p:spPr>
            <a:xfrm flipH="1">
              <a:off x="8271538" y="1"/>
              <a:ext cx="283284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eft">
  <p:cSld name="Content lef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8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59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8"/>
          <p:cNvSpPr txBox="1">
            <a:spLocks noGrp="1"/>
          </p:cNvSpPr>
          <p:nvPr>
            <p:ph type="body" idx="1"/>
          </p:nvPr>
        </p:nvSpPr>
        <p:spPr>
          <a:xfrm>
            <a:off x="215842" y="1772816"/>
            <a:ext cx="543627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17500" algn="l">
              <a:spcBef>
                <a:spcPts val="1200"/>
              </a:spcBef>
              <a:spcAft>
                <a:spcPts val="0"/>
              </a:spcAft>
              <a:buSzPts val="1400"/>
              <a:buChar char="&gt;"/>
              <a:defRPr sz="1400"/>
            </a:lvl2pPr>
            <a:lvl3pPr marL="1371600" lvl="2" indent="-304800" algn="l">
              <a:spcBef>
                <a:spcPts val="1200"/>
              </a:spcBef>
              <a:spcAft>
                <a:spcPts val="0"/>
              </a:spcAft>
              <a:buSzPts val="1200"/>
              <a:buChar char="&gt;"/>
              <a:defRPr sz="1200"/>
            </a:lvl3pPr>
            <a:lvl4pPr marL="1828800" lvl="3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4pPr>
            <a:lvl5pPr marL="2286000" lvl="4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7" name="Google Shape;67;p58"/>
          <p:cNvSpPr txBox="1">
            <a:spLocks noGrp="1"/>
          </p:cNvSpPr>
          <p:nvPr>
            <p:ph type="dt" idx="10"/>
          </p:nvPr>
        </p:nvSpPr>
        <p:spPr>
          <a:xfrm>
            <a:off x="7308626" y="269776"/>
            <a:ext cx="12958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8"/>
          <p:cNvSpPr txBox="1">
            <a:spLocks noGrp="1"/>
          </p:cNvSpPr>
          <p:nvPr>
            <p:ph type="ftr" idx="11"/>
          </p:nvPr>
        </p:nvSpPr>
        <p:spPr>
          <a:xfrm>
            <a:off x="1695780" y="6426298"/>
            <a:ext cx="49644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8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eft - Horizontal right">
  <p:cSld name="Content left - Horizontal righ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9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59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9"/>
          <p:cNvSpPr txBox="1">
            <a:spLocks noGrp="1"/>
          </p:cNvSpPr>
          <p:nvPr>
            <p:ph type="body" idx="1"/>
          </p:nvPr>
        </p:nvSpPr>
        <p:spPr>
          <a:xfrm>
            <a:off x="215842" y="1772816"/>
            <a:ext cx="356407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17500" algn="l">
              <a:spcBef>
                <a:spcPts val="1200"/>
              </a:spcBef>
              <a:spcAft>
                <a:spcPts val="0"/>
              </a:spcAft>
              <a:buSzPts val="1400"/>
              <a:buChar char="&gt;"/>
              <a:defRPr sz="1400"/>
            </a:lvl2pPr>
            <a:lvl3pPr marL="1371600" lvl="2" indent="-304800" algn="l">
              <a:spcBef>
                <a:spcPts val="1200"/>
              </a:spcBef>
              <a:spcAft>
                <a:spcPts val="0"/>
              </a:spcAft>
              <a:buSzPts val="1200"/>
              <a:buChar char="&gt;"/>
              <a:defRPr sz="1200"/>
            </a:lvl3pPr>
            <a:lvl4pPr marL="1828800" lvl="3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4pPr>
            <a:lvl5pPr marL="2286000" lvl="4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3" name="Google Shape;73;p59"/>
          <p:cNvSpPr txBox="1">
            <a:spLocks noGrp="1"/>
          </p:cNvSpPr>
          <p:nvPr>
            <p:ph type="body" idx="2"/>
          </p:nvPr>
        </p:nvSpPr>
        <p:spPr>
          <a:xfrm>
            <a:off x="4211960" y="1772817"/>
            <a:ext cx="4254624" cy="2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17500" algn="l">
              <a:spcBef>
                <a:spcPts val="1200"/>
              </a:spcBef>
              <a:spcAft>
                <a:spcPts val="0"/>
              </a:spcAft>
              <a:buSzPts val="1400"/>
              <a:buChar char="&gt;"/>
              <a:defRPr sz="1400"/>
            </a:lvl2pPr>
            <a:lvl3pPr marL="1371600" lvl="2" indent="-304800" algn="l">
              <a:spcBef>
                <a:spcPts val="1200"/>
              </a:spcBef>
              <a:spcAft>
                <a:spcPts val="0"/>
              </a:spcAft>
              <a:buSzPts val="1200"/>
              <a:buChar char="&gt;"/>
              <a:defRPr sz="1200"/>
            </a:lvl3pPr>
            <a:lvl4pPr marL="1828800" lvl="3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4pPr>
            <a:lvl5pPr marL="2286000" lvl="4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4" name="Google Shape;74;p59"/>
          <p:cNvSpPr txBox="1">
            <a:spLocks noGrp="1"/>
          </p:cNvSpPr>
          <p:nvPr>
            <p:ph type="dt" idx="10"/>
          </p:nvPr>
        </p:nvSpPr>
        <p:spPr>
          <a:xfrm>
            <a:off x="7308626" y="269776"/>
            <a:ext cx="12958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9"/>
          <p:cNvSpPr txBox="1">
            <a:spLocks noGrp="1"/>
          </p:cNvSpPr>
          <p:nvPr>
            <p:ph type="ftr" idx="11"/>
          </p:nvPr>
        </p:nvSpPr>
        <p:spPr>
          <a:xfrm>
            <a:off x="1695780" y="6426298"/>
            <a:ext cx="49644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9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59"/>
          <p:cNvSpPr txBox="1">
            <a:spLocks noGrp="1"/>
          </p:cNvSpPr>
          <p:nvPr>
            <p:ph type="body" idx="3"/>
          </p:nvPr>
        </p:nvSpPr>
        <p:spPr>
          <a:xfrm>
            <a:off x="4211960" y="4139528"/>
            <a:ext cx="4254624" cy="2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17500" algn="l">
              <a:spcBef>
                <a:spcPts val="1200"/>
              </a:spcBef>
              <a:spcAft>
                <a:spcPts val="0"/>
              </a:spcAft>
              <a:buSzPts val="1400"/>
              <a:buChar char="&gt;"/>
              <a:defRPr sz="1400"/>
            </a:lvl2pPr>
            <a:lvl3pPr marL="1371600" lvl="2" indent="-304800" algn="l">
              <a:spcBef>
                <a:spcPts val="1200"/>
              </a:spcBef>
              <a:spcAft>
                <a:spcPts val="0"/>
              </a:spcAft>
              <a:buSzPts val="1200"/>
              <a:buChar char="&gt;"/>
              <a:defRPr sz="1200"/>
            </a:lvl3pPr>
            <a:lvl4pPr marL="1828800" lvl="3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4pPr>
            <a:lvl5pPr marL="2286000" lvl="4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eft - Vertical right">
  <p:cSld name="Content left - Vertical righ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0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59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0"/>
          <p:cNvSpPr txBox="1">
            <a:spLocks noGrp="1"/>
          </p:cNvSpPr>
          <p:nvPr>
            <p:ph type="body" idx="1"/>
          </p:nvPr>
        </p:nvSpPr>
        <p:spPr>
          <a:xfrm>
            <a:off x="215842" y="1772816"/>
            <a:ext cx="356407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17500" algn="l">
              <a:spcBef>
                <a:spcPts val="1200"/>
              </a:spcBef>
              <a:spcAft>
                <a:spcPts val="0"/>
              </a:spcAft>
              <a:buSzPts val="1400"/>
              <a:buChar char="&gt;"/>
              <a:defRPr sz="1400"/>
            </a:lvl2pPr>
            <a:lvl3pPr marL="1371600" lvl="2" indent="-304800" algn="l">
              <a:spcBef>
                <a:spcPts val="1200"/>
              </a:spcBef>
              <a:spcAft>
                <a:spcPts val="0"/>
              </a:spcAft>
              <a:buSzPts val="1200"/>
              <a:buChar char="&gt;"/>
              <a:defRPr sz="1200"/>
            </a:lvl3pPr>
            <a:lvl4pPr marL="1828800" lvl="3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4pPr>
            <a:lvl5pPr marL="2286000" lvl="4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1" name="Google Shape;81;p60"/>
          <p:cNvSpPr txBox="1">
            <a:spLocks noGrp="1"/>
          </p:cNvSpPr>
          <p:nvPr>
            <p:ph type="body" idx="2"/>
          </p:nvPr>
        </p:nvSpPr>
        <p:spPr>
          <a:xfrm>
            <a:off x="3924176" y="1772816"/>
            <a:ext cx="2232000" cy="33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17500" algn="l">
              <a:spcBef>
                <a:spcPts val="1200"/>
              </a:spcBef>
              <a:spcAft>
                <a:spcPts val="0"/>
              </a:spcAft>
              <a:buSzPts val="1400"/>
              <a:buChar char="&gt;"/>
              <a:defRPr sz="1400"/>
            </a:lvl2pPr>
            <a:lvl3pPr marL="1371600" lvl="2" indent="-304800" algn="l">
              <a:spcBef>
                <a:spcPts val="1200"/>
              </a:spcBef>
              <a:spcAft>
                <a:spcPts val="0"/>
              </a:spcAft>
              <a:buSzPts val="1200"/>
              <a:buChar char="&gt;"/>
              <a:defRPr sz="1200"/>
            </a:lvl3pPr>
            <a:lvl4pPr marL="1828800" lvl="3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4pPr>
            <a:lvl5pPr marL="2286000" lvl="4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2" name="Google Shape;82;p60"/>
          <p:cNvSpPr txBox="1">
            <a:spLocks noGrp="1"/>
          </p:cNvSpPr>
          <p:nvPr>
            <p:ph type="dt" idx="10"/>
          </p:nvPr>
        </p:nvSpPr>
        <p:spPr>
          <a:xfrm>
            <a:off x="7308626" y="269776"/>
            <a:ext cx="12958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0"/>
          <p:cNvSpPr txBox="1">
            <a:spLocks noGrp="1"/>
          </p:cNvSpPr>
          <p:nvPr>
            <p:ph type="ftr" idx="11"/>
          </p:nvPr>
        </p:nvSpPr>
        <p:spPr>
          <a:xfrm>
            <a:off x="1695780" y="6426298"/>
            <a:ext cx="49644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0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60"/>
          <p:cNvSpPr txBox="1">
            <a:spLocks noGrp="1"/>
          </p:cNvSpPr>
          <p:nvPr>
            <p:ph type="body" idx="3"/>
          </p:nvPr>
        </p:nvSpPr>
        <p:spPr>
          <a:xfrm>
            <a:off x="6228432" y="1772816"/>
            <a:ext cx="2232000" cy="33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17500" algn="l">
              <a:spcBef>
                <a:spcPts val="1200"/>
              </a:spcBef>
              <a:spcAft>
                <a:spcPts val="0"/>
              </a:spcAft>
              <a:buSzPts val="1400"/>
              <a:buChar char="&gt;"/>
              <a:defRPr sz="1400"/>
            </a:lvl2pPr>
            <a:lvl3pPr marL="1371600" lvl="2" indent="-304800" algn="l">
              <a:spcBef>
                <a:spcPts val="1200"/>
              </a:spcBef>
              <a:spcAft>
                <a:spcPts val="0"/>
              </a:spcAft>
              <a:buSzPts val="1200"/>
              <a:buChar char="&gt;"/>
              <a:defRPr sz="1200"/>
            </a:lvl3pPr>
            <a:lvl4pPr marL="1828800" lvl="3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4pPr>
            <a:lvl5pPr marL="2286000" lvl="4" indent="-298450" algn="l">
              <a:spcBef>
                <a:spcPts val="1200"/>
              </a:spcBef>
              <a:spcAft>
                <a:spcPts val="0"/>
              </a:spcAft>
              <a:buSzPts val="1100"/>
              <a:buChar char="&gt;"/>
              <a:defRPr sz="1100"/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1"/>
          <p:cNvSpPr/>
          <p:nvPr/>
        </p:nvSpPr>
        <p:spPr>
          <a:xfrm>
            <a:off x="0" y="6453189"/>
            <a:ext cx="9144000" cy="4048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51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59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1"/>
          <p:cNvSpPr txBox="1">
            <a:spLocks noGrp="1"/>
          </p:cNvSpPr>
          <p:nvPr>
            <p:ph type="body" idx="1"/>
          </p:nvPr>
        </p:nvSpPr>
        <p:spPr>
          <a:xfrm>
            <a:off x="215842" y="1772816"/>
            <a:ext cx="83165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&gt;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&gt;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&gt;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&gt;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1"/>
          <p:cNvSpPr txBox="1">
            <a:spLocks noGrp="1"/>
          </p:cNvSpPr>
          <p:nvPr>
            <p:ph type="dt" idx="10"/>
          </p:nvPr>
        </p:nvSpPr>
        <p:spPr>
          <a:xfrm>
            <a:off x="7308626" y="269776"/>
            <a:ext cx="12958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1"/>
          <p:cNvSpPr txBox="1">
            <a:spLocks noGrp="1"/>
          </p:cNvSpPr>
          <p:nvPr>
            <p:ph type="ftr" idx="11"/>
          </p:nvPr>
        </p:nvSpPr>
        <p:spPr>
          <a:xfrm>
            <a:off x="1695780" y="6426298"/>
            <a:ext cx="49644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51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6" name="Google Shape;16;p51"/>
          <p:cNvGrpSpPr/>
          <p:nvPr/>
        </p:nvGrpSpPr>
        <p:grpSpPr>
          <a:xfrm>
            <a:off x="8823051" y="0"/>
            <a:ext cx="325805" cy="6858000"/>
            <a:chOff x="8924955" y="2492896"/>
            <a:chExt cx="223902" cy="2544655"/>
          </a:xfrm>
        </p:grpSpPr>
        <p:sp>
          <p:nvSpPr>
            <p:cNvPr id="17" name="Google Shape;17;p51"/>
            <p:cNvSpPr/>
            <p:nvPr/>
          </p:nvSpPr>
          <p:spPr>
            <a:xfrm>
              <a:off x="9041353" y="2492896"/>
              <a:ext cx="107504" cy="25446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51"/>
            <p:cNvSpPr/>
            <p:nvPr/>
          </p:nvSpPr>
          <p:spPr>
            <a:xfrm flipH="1">
              <a:off x="8996171" y="2492896"/>
              <a:ext cx="45719" cy="25446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51"/>
            <p:cNvSpPr/>
            <p:nvPr/>
          </p:nvSpPr>
          <p:spPr>
            <a:xfrm flipH="1">
              <a:off x="8924955" y="2492896"/>
              <a:ext cx="72000" cy="254465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0;p51"/>
          <p:cNvSpPr txBox="1"/>
          <p:nvPr/>
        </p:nvSpPr>
        <p:spPr>
          <a:xfrm>
            <a:off x="218720" y="6502536"/>
            <a:ext cx="161697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Brunel University London </a:t>
            </a:r>
            <a:endParaRPr sz="9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"/>
          <p:cNvSpPr txBox="1">
            <a:spLocks noGrp="1"/>
          </p:cNvSpPr>
          <p:nvPr>
            <p:ph type="ctrTitle"/>
          </p:nvPr>
        </p:nvSpPr>
        <p:spPr>
          <a:xfrm>
            <a:off x="224723" y="1339850"/>
            <a:ext cx="3960440" cy="273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t" anchorCtr="0">
            <a:normAutofit/>
          </a:bodyPr>
          <a:lstStyle/>
          <a:p>
            <a:pPr lvl="0">
              <a:buSzPts val="2400"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GB" sz="2400" dirty="0"/>
              <a:t>Dielectric Characterisation of Fibre-Reinforced Composite Materials with the use of </a:t>
            </a:r>
            <a:r>
              <a:rPr lang="el-GR" sz="2400" dirty="0"/>
              <a:t>μ</a:t>
            </a:r>
            <a:r>
              <a:rPr lang="en-GB" sz="2400" dirty="0"/>
              <a:t>CT</a:t>
            </a:r>
            <a:br>
              <a:rPr lang="en-GB" sz="2400" dirty="0"/>
            </a:br>
            <a:endParaRPr sz="2400" i="1" dirty="0"/>
          </a:p>
        </p:txBody>
      </p:sp>
      <p:sp>
        <p:nvSpPr>
          <p:cNvPr id="123" name="Google Shape;123;p1"/>
          <p:cNvSpPr txBox="1">
            <a:spLocks noGrp="1"/>
          </p:cNvSpPr>
          <p:nvPr>
            <p:ph type="subTitle" idx="1"/>
          </p:nvPr>
        </p:nvSpPr>
        <p:spPr>
          <a:xfrm>
            <a:off x="224863" y="3852921"/>
            <a:ext cx="3960300" cy="21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700" dirty="0" err="1"/>
              <a:t>Dimitrios</a:t>
            </a:r>
            <a:r>
              <a:rPr lang="en-US" sz="1700" dirty="0"/>
              <a:t> </a:t>
            </a:r>
            <a:r>
              <a:rPr lang="en-US" sz="1700" dirty="0" err="1"/>
              <a:t>Fakis</a:t>
            </a:r>
            <a:r>
              <a:rPr lang="en-US" sz="1700" dirty="0"/>
              <a:t>	</a:t>
            </a:r>
            <a:endParaRPr sz="17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 sz="1700" dirty="0"/>
              <a:t>Dr. </a:t>
            </a:r>
            <a:r>
              <a:rPr lang="en-US" sz="1700" dirty="0" err="1"/>
              <a:t>Mihalis</a:t>
            </a:r>
            <a:r>
              <a:rPr lang="en-US" sz="1700" dirty="0"/>
              <a:t> </a:t>
            </a:r>
            <a:r>
              <a:rPr lang="en-US" sz="1700" dirty="0" err="1"/>
              <a:t>Kazilas</a:t>
            </a:r>
            <a:endParaRPr lang="en-US" sz="17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 sz="1700" dirty="0"/>
              <a:t>College of Engineering, Design and Physical Sciences</a:t>
            </a:r>
            <a:endParaRPr sz="17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 sz="1700" dirty="0"/>
              <a:t>Department of Mechanical and Aerospace Engineering</a:t>
            </a:r>
            <a:endParaRPr sz="1700" dirty="0"/>
          </a:p>
        </p:txBody>
      </p:sp>
      <p:pic>
        <p:nvPicPr>
          <p:cNvPr id="124" name="Google Shape;12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6074" y="375595"/>
            <a:ext cx="2562225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1851" y="3278505"/>
            <a:ext cx="3223900" cy="168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5">
            <a:alphaModFix/>
          </a:blip>
          <a:srcRect l="23000" r="24761"/>
          <a:stretch/>
        </p:blipFill>
        <p:spPr>
          <a:xfrm>
            <a:off x="5978453" y="1385245"/>
            <a:ext cx="26868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A5C198-3241-4C3D-A6C1-C8784CBC2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2387" y="5183505"/>
            <a:ext cx="3630390" cy="136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c6a9fa867_0_51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600" cy="11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lang="en-US" dirty="0"/>
              <a:t>Carbon </a:t>
            </a:r>
            <a:r>
              <a:rPr lang="en-US" dirty="0" err="1"/>
              <a:t>Fibre</a:t>
            </a:r>
            <a:r>
              <a:rPr lang="en-US" dirty="0"/>
              <a:t> Composite – </a:t>
            </a:r>
            <a:r>
              <a:rPr lang="el-GR" dirty="0"/>
              <a:t>μ</a:t>
            </a:r>
            <a:r>
              <a:rPr lang="en-GB" dirty="0"/>
              <a:t>CT Scan Results</a:t>
            </a:r>
            <a:endParaRPr dirty="0"/>
          </a:p>
        </p:txBody>
      </p:sp>
      <p:sp>
        <p:nvSpPr>
          <p:cNvPr id="179" name="Google Shape;179;g5c6a9fa867_0_51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A532D-E832-477C-A572-71E7D5ECB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7"/>
          <a:stretch/>
        </p:blipFill>
        <p:spPr>
          <a:xfrm>
            <a:off x="548640" y="1678387"/>
            <a:ext cx="3599288" cy="3501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598C9B-03A1-463E-8524-0B4BB1459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153" y="1678387"/>
            <a:ext cx="3533119" cy="3501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BCDDDA-463E-44C2-AEA5-A78BAB67F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525" y="1669480"/>
            <a:ext cx="6521233" cy="3510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9F129E-24A1-4EBC-880D-4544428ED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71" y="2560320"/>
            <a:ext cx="3963329" cy="2069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7E56FA-1F13-4958-8C58-4670F15C2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334" y="1412776"/>
            <a:ext cx="3144511" cy="421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c6a9fa867_0_100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600" cy="11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Dielectric </a:t>
            </a:r>
            <a:r>
              <a:rPr lang="en-US" dirty="0" err="1"/>
              <a:t>Characterisation</a:t>
            </a:r>
            <a:r>
              <a:rPr lang="en-US" dirty="0"/>
              <a:t> - Analytical</a:t>
            </a:r>
            <a:endParaRPr dirty="0"/>
          </a:p>
        </p:txBody>
      </p:sp>
      <p:sp>
        <p:nvSpPr>
          <p:cNvPr id="244" name="Google Shape;244;g5c6a9fa867_0_100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143;g5c6a9fa867_0_5">
                <a:extLst>
                  <a:ext uri="{FF2B5EF4-FFF2-40B4-BE49-F238E27FC236}">
                    <a16:creationId xmlns:a16="http://schemas.microsoft.com/office/drawing/2014/main" id="{4EE3723A-1B72-4C36-AD2D-A3F30B9E3015}"/>
                  </a:ext>
                </a:extLst>
              </p:cNvPr>
              <p:cNvSpPr/>
              <p:nvPr/>
            </p:nvSpPr>
            <p:spPr>
              <a:xfrm>
                <a:off x="251688" y="1124775"/>
                <a:ext cx="8351700" cy="48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0000" tIns="45000" rIns="90000" bIns="45000" anchor="t" anchorCtr="0">
                <a:noAutofit/>
              </a:bodyPr>
              <a:lstStyle/>
              <a:p>
                <a:pPr lvl="0">
                  <a:buSzPts val="2000"/>
                </a:pPr>
                <a:r>
                  <a:rPr lang="en-GB" sz="2000" b="1" dirty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Effective Complex Permittivity of Dielectric with Ellipsoidal </a:t>
                </a:r>
                <a:r>
                  <a:rPr lang="en-GB" sz="2000" b="1" dirty="0" err="1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Scatterers</a:t>
                </a:r>
                <a:r>
                  <a:rPr lang="en-GB" sz="2000" b="1" dirty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/Absorbers:</a:t>
                </a:r>
              </a:p>
              <a:p>
                <a:pPr lvl="0">
                  <a:buSzPts val="2000"/>
                </a:pPr>
                <a:endParaRPr lang="en-GB" sz="2000" b="1" dirty="0">
                  <a:latin typeface="Tahoma"/>
                  <a:ea typeface="Tahoma"/>
                  <a:cs typeface="Tahoma"/>
                  <a:sym typeface="Tahoma"/>
                </a:endParaRPr>
              </a:p>
              <a:p>
                <a:pPr lvl="0" algn="ctr">
                  <a:buSzPts val="2000"/>
                </a:pPr>
                <a:endParaRPr lang="en-GB" sz="2000" b="1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  <a:p>
                <a:pPr lvl="0" algn="ctr">
                  <a:buSzPts val="2000"/>
                </a:pPr>
                <a:endParaRPr lang="en-GB" sz="2000" b="1" dirty="0">
                  <a:latin typeface="Tahoma"/>
                  <a:ea typeface="Tahoma"/>
                  <a:cs typeface="Tahoma"/>
                  <a:sym typeface="Tahoma"/>
                </a:endParaRPr>
              </a:p>
              <a:p>
                <a:pPr lvl="0" algn="ctr">
                  <a:buSzPts val="2000"/>
                </a:pPr>
                <a:r>
                  <a:rPr lang="en-GB" sz="2000" b="1" dirty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     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/>
                            <a:cs typeface="Tahoma"/>
                            <a:sym typeface="Tahoma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l-GR" sz="2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/>
                                <a:cs typeface="Tahoma"/>
                                <a:sym typeface="Tahoma"/>
                              </a:rPr>
                            </m:ctrlPr>
                          </m:accPr>
                          <m:e>
                            <m:r>
                              <a:rPr lang="el-GR" sz="2000" b="1" i="1">
                                <a:latin typeface="Cambria Math" panose="02040503050406030204" pitchFamily="18" charset="0"/>
                                <a:ea typeface="Tahoma"/>
                                <a:cs typeface="Tahoma"/>
                                <a:sym typeface="Tahoma"/>
                              </a:rPr>
                              <m:t>𝜺</m:t>
                            </m:r>
                          </m:e>
                        </m:acc>
                      </m:e>
                      <m:sub>
                        <m:r>
                          <a:rPr lang="en-GB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/>
                            <a:cs typeface="Tahoma"/>
                            <a:sym typeface="Tahoma"/>
                          </a:rPr>
                          <m:t>𝒆𝒇𝒇</m:t>
                        </m:r>
                      </m:sub>
                    </m:sSub>
                    <m:r>
                      <a:rPr lang="en-GB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ahoma"/>
                        <a:cs typeface="Tahoma"/>
                        <a:sym typeface="Tahoma"/>
                      </a:rPr>
                      <m:t>=</m:t>
                    </m:r>
                    <m:sSub>
                      <m:sSubPr>
                        <m:ctrlPr>
                          <a:rPr lang="en-GB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/>
                            <a:cs typeface="Tahoma"/>
                            <a:sym typeface="Tahoma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000" b="1" i="1">
                                <a:latin typeface="Cambria Math" panose="02040503050406030204" pitchFamily="18" charset="0"/>
                                <a:ea typeface="Tahoma"/>
                                <a:cs typeface="Tahoma"/>
                                <a:sym typeface="Tahoma"/>
                              </a:rPr>
                            </m:ctrlPr>
                          </m:accPr>
                          <m:e>
                            <m:r>
                              <a:rPr lang="el-GR" sz="2000" b="1" i="1">
                                <a:latin typeface="Cambria Math" panose="02040503050406030204" pitchFamily="18" charset="0"/>
                                <a:ea typeface="Tahoma"/>
                                <a:cs typeface="Tahoma"/>
                                <a:sym typeface="Tahoma"/>
                              </a:rPr>
                              <m:t>𝜺</m:t>
                            </m:r>
                            <m:r>
                              <a:rPr lang="en-GB" sz="2000" b="1" i="1" smtClean="0">
                                <a:latin typeface="Cambria Math" panose="02040503050406030204" pitchFamily="18" charset="0"/>
                                <a:ea typeface="Tahoma"/>
                                <a:cs typeface="Tahoma"/>
                                <a:sym typeface="Tahoma"/>
                              </a:rPr>
                              <m:t>′</m:t>
                            </m:r>
                          </m:e>
                        </m:acc>
                      </m:e>
                      <m:sub>
                        <m:r>
                          <a:rPr lang="en-GB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/>
                            <a:cs typeface="Tahoma"/>
                            <a:sym typeface="Tahoma"/>
                          </a:rPr>
                          <m:t>𝒓</m:t>
                        </m:r>
                      </m:sub>
                    </m:sSub>
                  </m:oMath>
                </a14:m>
                <a:r>
                  <a:rPr lang="en-GB" sz="2000" b="1" dirty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+</a:t>
                </a:r>
                <a:r>
                  <a:rPr lang="en-GB" sz="2000" b="1" dirty="0">
                    <a:ea typeface="Tahoma"/>
                    <a:cs typeface="Tahoma"/>
                    <a:sym typeface="Tahom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latin typeface="Cambria Math" panose="02040503050406030204" pitchFamily="18" charset="0"/>
                            <a:ea typeface="Tahoma"/>
                            <a:cs typeface="Tahoma"/>
                            <a:sym typeface="Tahoma"/>
                          </a:rPr>
                        </m:ctrlPr>
                      </m:sSub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Tahoma"/>
                            <a:cs typeface="Tahoma"/>
                            <a:sym typeface="Tahoma"/>
                          </a:rPr>
                          <m:t>𝒋</m:t>
                        </m:r>
                        <m:acc>
                          <m:accPr>
                            <m:chr m:val="̅"/>
                            <m:ctrlPr>
                              <a:rPr lang="en-GB" sz="2000" b="1" i="1">
                                <a:latin typeface="Cambria Math" panose="02040503050406030204" pitchFamily="18" charset="0"/>
                                <a:ea typeface="Tahoma"/>
                                <a:cs typeface="Tahoma"/>
                                <a:sym typeface="Tahoma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GB" sz="2000" b="1" i="1">
                                    <a:latin typeface="Cambria Math" panose="02040503050406030204" pitchFamily="18" charset="0"/>
                                    <a:ea typeface="Tahoma"/>
                                    <a:cs typeface="Tahoma"/>
                                    <a:sym typeface="Tahoma"/>
                                  </a:rPr>
                                </m:ctrlPr>
                              </m:sSupPr>
                              <m:e>
                                <m:r>
                                  <a:rPr lang="el-GR" sz="2000" b="1" i="1">
                                    <a:latin typeface="Cambria Math" panose="02040503050406030204" pitchFamily="18" charset="0"/>
                                    <a:ea typeface="Tahoma"/>
                                    <a:cs typeface="Tahoma"/>
                                    <a:sym typeface="Tahoma"/>
                                  </a:rPr>
                                  <m:t>𝜺</m:t>
                                </m:r>
                              </m:e>
                              <m:sup>
                                <m:r>
                                  <a:rPr lang="en-GB" sz="2000" b="1" i="1">
                                    <a:latin typeface="Cambria Math" panose="02040503050406030204" pitchFamily="18" charset="0"/>
                                    <a:ea typeface="Tahoma"/>
                                    <a:cs typeface="Tahoma"/>
                                    <a:sym typeface="Tahoma"/>
                                  </a:rPr>
                                  <m:t>′</m:t>
                                </m:r>
                                <m:r>
                                  <a:rPr lang="en-GB" sz="2000" b="1" i="1" smtClean="0">
                                    <a:latin typeface="Cambria Math" panose="02040503050406030204" pitchFamily="18" charset="0"/>
                                    <a:ea typeface="Tahoma"/>
                                    <a:cs typeface="Tahoma"/>
                                    <a:sym typeface="Tahoma"/>
                                  </a:rPr>
                                  <m:t>′</m:t>
                                </m:r>
                              </m:sup>
                            </m:sSup>
                          </m:e>
                        </m:acc>
                      </m:e>
                      <m:sub>
                        <m:r>
                          <a:rPr lang="en-GB" sz="2000" b="1" i="1">
                            <a:latin typeface="Cambria Math" panose="02040503050406030204" pitchFamily="18" charset="0"/>
                            <a:ea typeface="Tahoma"/>
                            <a:cs typeface="Tahoma"/>
                            <a:sym typeface="Tahoma"/>
                          </a:rPr>
                          <m:t>𝒓</m:t>
                        </m:r>
                      </m:sub>
                    </m:sSub>
                  </m:oMath>
                </a14:m>
                <a:endParaRPr lang="en-GB" sz="2000" b="1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Times New Roman"/>
                  <a:buNone/>
                </a:pPr>
                <a:endParaRPr lang="en-GB" sz="2000" b="1" dirty="0">
                  <a:latin typeface="Tahoma"/>
                  <a:ea typeface="Tahoma"/>
                  <a:cs typeface="Tahoma"/>
                  <a:sym typeface="Tahoma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Times New Roman"/>
                  <a:buNone/>
                </a:pPr>
                <a:endParaRPr lang="en-GB" sz="200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Times New Roman"/>
                  <a:buNone/>
                </a:pPr>
                <a:endParaRPr lang="en-GB" sz="200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Times New Roman"/>
                  <a:buNone/>
                </a:pPr>
                <a:endParaRPr lang="en-GB" sz="200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Times New Roman"/>
                  <a:buNone/>
                </a:pPr>
                <a:r>
                  <a:rPr lang="en-GB" sz="2000" dirty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Models require the calculation of a Polarization Factor that is calculated using Image Data from </a:t>
                </a:r>
                <a:r>
                  <a:rPr lang="en-GB" sz="2000" dirty="0" err="1">
                    <a:latin typeface="Tahoma"/>
                    <a:ea typeface="Tahoma"/>
                    <a:cs typeface="Tahoma"/>
                    <a:sym typeface="Tahoma"/>
                  </a:rPr>
                  <a:t>uCT</a:t>
                </a:r>
                <a:r>
                  <a:rPr lang="en-GB" sz="2000" dirty="0">
                    <a:latin typeface="Tahoma"/>
                    <a:ea typeface="Tahoma"/>
                    <a:cs typeface="Tahoma"/>
                    <a:sym typeface="Tahoma"/>
                  </a:rPr>
                  <a:t> Scan.</a:t>
                </a:r>
                <a:endParaRPr lang="en-GB" sz="200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Times New Roman"/>
                  <a:buNone/>
                </a:pPr>
                <a:endParaRPr lang="en-GB" sz="2000" b="1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  <a:p>
                <a:pPr>
                  <a:spcBef>
                    <a:spcPts val="600"/>
                  </a:spcBef>
                  <a:buSzPts val="2000"/>
                </a:pPr>
                <a:r>
                  <a:rPr lang="en-GB" sz="2000" dirty="0">
                    <a:latin typeface="Tahoma"/>
                    <a:ea typeface="Tahoma"/>
                    <a:cs typeface="Tahoma"/>
                    <a:sym typeface="Tahoma"/>
                  </a:rPr>
                  <a:t>Decent Results, but very unsatisfactory approximation:       </a:t>
                </a:r>
                <a:r>
                  <a:rPr lang="en-GB" sz="2000" b="1" dirty="0">
                    <a:latin typeface="Tahoma"/>
                    <a:ea typeface="Tahoma"/>
                    <a:cs typeface="Tahoma"/>
                    <a:sym typeface="Tahoma"/>
                  </a:rPr>
                  <a:t>L&gt;&gt;D</a:t>
                </a: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Times New Roman"/>
                  <a:buNone/>
                </a:pPr>
                <a:endParaRPr lang="en-GB" sz="2000" dirty="0">
                  <a:latin typeface="Tahoma"/>
                  <a:ea typeface="Tahoma"/>
                  <a:cs typeface="Tahoma"/>
                  <a:sym typeface="Tahoma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Times New Roman"/>
                  <a:buNone/>
                </a:pPr>
                <a:endParaRPr lang="en-GB" sz="2000" b="1" dirty="0"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mc:Choice>
        <mc:Fallback xmlns="">
          <p:sp>
            <p:nvSpPr>
              <p:cNvPr id="9" name="Google Shape;143;g5c6a9fa867_0_5">
                <a:extLst>
                  <a:ext uri="{FF2B5EF4-FFF2-40B4-BE49-F238E27FC236}">
                    <a16:creationId xmlns:a16="http://schemas.microsoft.com/office/drawing/2014/main" id="{4EE3723A-1B72-4C36-AD2D-A3F30B9E30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88" y="1124775"/>
                <a:ext cx="8351700" cy="4827600"/>
              </a:xfrm>
              <a:prstGeom prst="rect">
                <a:avLst/>
              </a:prstGeom>
              <a:blipFill>
                <a:blip r:embed="rId3"/>
                <a:stretch>
                  <a:fillRect l="-730" t="-759" b="-32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9FFDDE98-DB3E-4047-AF9A-12C8F49BD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10" y="1946031"/>
            <a:ext cx="4067568" cy="2444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c6a9fa867_0_100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600" cy="11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Dielectric </a:t>
            </a:r>
            <a:r>
              <a:rPr lang="en-US" dirty="0" err="1"/>
              <a:t>Characterisation</a:t>
            </a:r>
            <a:r>
              <a:rPr lang="en-US" dirty="0"/>
              <a:t> - Numerical</a:t>
            </a:r>
            <a:endParaRPr dirty="0"/>
          </a:p>
        </p:txBody>
      </p:sp>
      <p:sp>
        <p:nvSpPr>
          <p:cNvPr id="244" name="Google Shape;244;g5c6a9fa867_0_100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9" name="Google Shape;143;g5c6a9fa867_0_5">
            <a:extLst>
              <a:ext uri="{FF2B5EF4-FFF2-40B4-BE49-F238E27FC236}">
                <a16:creationId xmlns:a16="http://schemas.microsoft.com/office/drawing/2014/main" id="{4EE3723A-1B72-4C36-AD2D-A3F30B9E3015}"/>
              </a:ext>
            </a:extLst>
          </p:cNvPr>
          <p:cNvSpPr/>
          <p:nvPr/>
        </p:nvSpPr>
        <p:spPr>
          <a:xfrm>
            <a:off x="251688" y="1124775"/>
            <a:ext cx="8351700" cy="48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buSzPts val="2000"/>
            </a:pPr>
            <a:endParaRPr lang="en-GB"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lvl="0">
              <a:buSzPts val="2000"/>
            </a:pPr>
            <a:endParaRPr lang="en-GB" sz="2000" b="1" dirty="0">
              <a:latin typeface="Tahoma"/>
              <a:ea typeface="Tahoma"/>
              <a:cs typeface="Tahoma"/>
              <a:sym typeface="Tahoma"/>
            </a:endParaRPr>
          </a:p>
          <a:p>
            <a:pPr lvl="0">
              <a:buSzPts val="2000"/>
            </a:pPr>
            <a:endParaRPr lang="en-GB"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lvl="0">
              <a:buSzPts val="2000"/>
            </a:pPr>
            <a:endParaRPr lang="en-GB" sz="2000" b="1" dirty="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29237-B966-439C-9BAD-A0FD2EBE8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398" y="841276"/>
            <a:ext cx="4051678" cy="3057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43;g5c6a9fa867_0_5">
                <a:extLst>
                  <a:ext uri="{FF2B5EF4-FFF2-40B4-BE49-F238E27FC236}">
                    <a16:creationId xmlns:a16="http://schemas.microsoft.com/office/drawing/2014/main" id="{221A7E5A-E704-457F-B2B6-AE1E617CC56A}"/>
                  </a:ext>
                </a:extLst>
              </p:cNvPr>
              <p:cNvSpPr/>
              <p:nvPr/>
            </p:nvSpPr>
            <p:spPr>
              <a:xfrm>
                <a:off x="198292" y="3898539"/>
                <a:ext cx="8351700" cy="482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0000" tIns="45000" rIns="90000" bIns="45000" anchor="t" anchorCtr="0">
                <a:noAutofit/>
              </a:bodyPr>
              <a:lstStyle/>
              <a:p>
                <a:pPr marL="457200" marR="0" lvl="0" indent="-4572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+mj-lt"/>
                  <a:buAutoNum type="arabicPeriod"/>
                </a:pPr>
                <a:r>
                  <a:rPr lang="en-GB" sz="2000" b="1" dirty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CAD Import from CT Data</a:t>
                </a:r>
              </a:p>
              <a:p>
                <a:pPr marL="457200" marR="0" lvl="0" indent="-4572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+mj-lt"/>
                  <a:buAutoNum type="arabicPeriod"/>
                </a:pPr>
                <a:r>
                  <a:rPr lang="en-GB" sz="2000" b="1" dirty="0">
                    <a:latin typeface="Tahoma"/>
                    <a:ea typeface="Tahoma"/>
                    <a:cs typeface="Tahoma"/>
                    <a:sym typeface="Tahoma"/>
                  </a:rPr>
                  <a:t>Full Wave Electromagnetic Simulation in Material Volume</a:t>
                </a:r>
              </a:p>
              <a:p>
                <a:pPr marL="457200" lvl="1" indent="-457200">
                  <a:spcBef>
                    <a:spcPts val="600"/>
                  </a:spcBef>
                  <a:buSzPts val="2000"/>
                  <a:buFont typeface="+mj-lt"/>
                  <a:buAutoNum type="arabicPeriod"/>
                </a:pPr>
                <a:r>
                  <a:rPr lang="en-GB" sz="2000" b="1" dirty="0">
                    <a:latin typeface="Tahoma"/>
                    <a:ea typeface="Tahoma"/>
                    <a:cs typeface="Tahoma"/>
                    <a:sym typeface="Tahoma"/>
                  </a:rPr>
                  <a:t>Post Processing Calculation of:</a:t>
                </a:r>
              </a:p>
              <a:p>
                <a:pPr lvl="1">
                  <a:spcBef>
                    <a:spcPts val="600"/>
                  </a:spcBef>
                  <a:buSzPts val="2000"/>
                </a:pPr>
                <a:r>
                  <a:rPr lang="en-GB" sz="2000" b="1" dirty="0">
                    <a:latin typeface="Tahoma"/>
                    <a:ea typeface="Tahoma"/>
                    <a:cs typeface="Tahoma"/>
                    <a:sym typeface="Tahoma"/>
                  </a:rPr>
                  <a:t>	Electric Energy Density (W</a:t>
                </a:r>
                <a:r>
                  <a:rPr lang="en-GB" sz="2000" b="1" baseline="-25000" dirty="0">
                    <a:latin typeface="Tahoma"/>
                    <a:ea typeface="Tahoma"/>
                    <a:cs typeface="Tahoma"/>
                    <a:sym typeface="Tahoma"/>
                  </a:rPr>
                  <a:t>e</a:t>
                </a:r>
                <a:r>
                  <a:rPr lang="en-GB" sz="2000" b="1" dirty="0">
                    <a:latin typeface="Tahoma"/>
                    <a:ea typeface="Tahoma"/>
                    <a:cs typeface="Tahoma"/>
                    <a:sym typeface="Tahoma"/>
                  </a:rPr>
                  <a:t>)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latin typeface="Cambria Math" panose="02040503050406030204" pitchFamily="18" charset="0"/>
                            <a:ea typeface="Tahoma"/>
                            <a:cs typeface="Tahoma"/>
                            <a:sym typeface="Tahoma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000" b="1" i="1">
                                <a:latin typeface="Cambria Math" panose="02040503050406030204" pitchFamily="18" charset="0"/>
                                <a:ea typeface="Tahoma"/>
                                <a:cs typeface="Tahoma"/>
                                <a:sym typeface="Tahoma"/>
                              </a:rPr>
                            </m:ctrlPr>
                          </m:accPr>
                          <m:e>
                            <m:r>
                              <a:rPr lang="el-GR" sz="2000" b="1" i="1">
                                <a:latin typeface="Cambria Math" panose="02040503050406030204" pitchFamily="18" charset="0"/>
                                <a:ea typeface="Tahoma"/>
                                <a:cs typeface="Tahoma"/>
                                <a:sym typeface="Tahoma"/>
                              </a:rPr>
                              <m:t>𝜺</m:t>
                            </m:r>
                            <m:r>
                              <a:rPr lang="en-GB" sz="2000" b="1" i="1">
                                <a:latin typeface="Cambria Math" panose="02040503050406030204" pitchFamily="18" charset="0"/>
                                <a:ea typeface="Tahoma"/>
                                <a:cs typeface="Tahoma"/>
                                <a:sym typeface="Tahoma"/>
                              </a:rPr>
                              <m:t>′</m:t>
                            </m:r>
                          </m:e>
                        </m:acc>
                      </m:e>
                      <m:sub>
                        <m:r>
                          <a:rPr lang="en-GB" sz="2000" b="1" i="1">
                            <a:latin typeface="Cambria Math" panose="02040503050406030204" pitchFamily="18" charset="0"/>
                            <a:ea typeface="Tahoma"/>
                            <a:cs typeface="Tahoma"/>
                            <a:sym typeface="Tahoma"/>
                          </a:rPr>
                          <m:t>𝒓</m:t>
                        </m:r>
                      </m:sub>
                    </m:sSub>
                  </m:oMath>
                </a14:m>
                <a:endParaRPr lang="en-GB" sz="2000" b="1" dirty="0">
                  <a:latin typeface="Tahoma"/>
                  <a:ea typeface="Tahoma"/>
                  <a:cs typeface="Tahoma"/>
                  <a:sym typeface="Tahoma"/>
                </a:endParaRPr>
              </a:p>
              <a:p>
                <a:pPr lvl="1">
                  <a:spcBef>
                    <a:spcPts val="600"/>
                  </a:spcBef>
                  <a:buSzPts val="2000"/>
                </a:pPr>
                <a:r>
                  <a:rPr lang="en-GB" sz="2000" b="1" dirty="0">
                    <a:latin typeface="Tahoma"/>
                    <a:ea typeface="Tahoma"/>
                    <a:cs typeface="Tahoma"/>
                    <a:sym typeface="Tahoma"/>
                  </a:rPr>
                  <a:t>        Electromagnetic Power Loss (</a:t>
                </a:r>
                <a:r>
                  <a:rPr lang="en-GB" sz="2000" b="1" dirty="0" err="1">
                    <a:latin typeface="Tahoma"/>
                    <a:ea typeface="Tahoma"/>
                    <a:cs typeface="Tahoma"/>
                    <a:sym typeface="Tahoma"/>
                  </a:rPr>
                  <a:t>Q</a:t>
                </a:r>
                <a:r>
                  <a:rPr lang="en-GB" sz="2000" b="1" baseline="-25000" dirty="0" err="1">
                    <a:latin typeface="Tahoma"/>
                    <a:ea typeface="Tahoma"/>
                    <a:cs typeface="Tahoma"/>
                    <a:sym typeface="Tahoma"/>
                  </a:rPr>
                  <a:t>e</a:t>
                </a:r>
                <a:r>
                  <a:rPr lang="en-GB" sz="2000" b="1" dirty="0">
                    <a:latin typeface="Tahoma"/>
                    <a:ea typeface="Tahoma"/>
                    <a:cs typeface="Tahoma"/>
                    <a:sym typeface="Tahoma"/>
                  </a:rPr>
                  <a:t>)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latin typeface="Cambria Math" panose="02040503050406030204" pitchFamily="18" charset="0"/>
                            <a:ea typeface="Tahoma"/>
                            <a:cs typeface="Tahoma"/>
                            <a:sym typeface="Tahoma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000" b="1" i="1">
                                <a:latin typeface="Cambria Math" panose="02040503050406030204" pitchFamily="18" charset="0"/>
                                <a:ea typeface="Tahoma"/>
                                <a:cs typeface="Tahoma"/>
                                <a:sym typeface="Tahoma"/>
                              </a:rPr>
                            </m:ctrlPr>
                          </m:accPr>
                          <m:e>
                            <m:r>
                              <a:rPr lang="el-GR" sz="2000" b="1" i="1">
                                <a:latin typeface="Cambria Math" panose="02040503050406030204" pitchFamily="18" charset="0"/>
                                <a:ea typeface="Tahoma"/>
                                <a:cs typeface="Tahoma"/>
                                <a:sym typeface="Tahoma"/>
                              </a:rPr>
                              <m:t>𝜺</m:t>
                            </m:r>
                            <m:r>
                              <a:rPr lang="en-GB" sz="2000" b="1" i="1">
                                <a:latin typeface="Cambria Math" panose="02040503050406030204" pitchFamily="18" charset="0"/>
                                <a:ea typeface="Tahoma"/>
                                <a:cs typeface="Tahoma"/>
                                <a:sym typeface="Tahoma"/>
                              </a:rPr>
                              <m:t>′</m:t>
                            </m:r>
                            <m:r>
                              <a:rPr lang="en-GB" sz="2000" b="1" i="1" smtClean="0">
                                <a:latin typeface="Cambria Math" panose="02040503050406030204" pitchFamily="18" charset="0"/>
                                <a:ea typeface="Tahoma"/>
                                <a:cs typeface="Tahoma"/>
                                <a:sym typeface="Tahoma"/>
                              </a:rPr>
                              <m:t>′</m:t>
                            </m:r>
                          </m:e>
                        </m:acc>
                      </m:e>
                      <m:sub>
                        <m:r>
                          <a:rPr lang="en-GB" sz="2000" b="1" i="1">
                            <a:latin typeface="Cambria Math" panose="02040503050406030204" pitchFamily="18" charset="0"/>
                            <a:ea typeface="Tahoma"/>
                            <a:cs typeface="Tahoma"/>
                            <a:sym typeface="Tahoma"/>
                          </a:rPr>
                          <m:t>𝒓</m:t>
                        </m:r>
                      </m:sub>
                    </m:sSub>
                  </m:oMath>
                </a14:m>
                <a:endParaRPr lang="en-GB" sz="2000" b="1" dirty="0">
                  <a:latin typeface="Tahoma"/>
                  <a:ea typeface="Tahoma"/>
                  <a:cs typeface="Tahoma"/>
                  <a:sym typeface="Tahoma"/>
                </a:endParaRPr>
              </a:p>
              <a:p>
                <a:pPr lvl="1">
                  <a:spcBef>
                    <a:spcPts val="600"/>
                  </a:spcBef>
                  <a:buSzPts val="2000"/>
                </a:pPr>
                <a:r>
                  <a:rPr lang="en-GB" sz="2000" b="1" dirty="0">
                    <a:latin typeface="Tahoma"/>
                    <a:ea typeface="Tahoma"/>
                    <a:cs typeface="Tahoma"/>
                    <a:sym typeface="Tahoma"/>
                  </a:rPr>
                  <a:t>		</a:t>
                </a:r>
              </a:p>
              <a:p>
                <a:pPr lvl="1">
                  <a:spcBef>
                    <a:spcPts val="600"/>
                  </a:spcBef>
                  <a:buSzPts val="2000"/>
                </a:pPr>
                <a:endParaRPr lang="en-GB" sz="2000" b="1" dirty="0">
                  <a:latin typeface="Tahoma"/>
                  <a:ea typeface="Tahoma"/>
                  <a:cs typeface="Tahoma"/>
                  <a:sym typeface="Tahoma"/>
                </a:endParaRPr>
              </a:p>
              <a:p>
                <a:pPr lvl="1">
                  <a:spcBef>
                    <a:spcPts val="600"/>
                  </a:spcBef>
                  <a:buSzPts val="2000"/>
                </a:pPr>
                <a:r>
                  <a:rPr lang="en-GB" sz="2000" b="1" dirty="0">
                    <a:latin typeface="Tahoma"/>
                    <a:ea typeface="Tahoma"/>
                    <a:cs typeface="Tahoma"/>
                    <a:sym typeface="Tahoma"/>
                  </a:rPr>
                  <a:t>		</a:t>
                </a:r>
              </a:p>
              <a:p>
                <a:pPr lvl="2">
                  <a:spcBef>
                    <a:spcPts val="600"/>
                  </a:spcBef>
                  <a:buSzPts val="2000"/>
                </a:pPr>
                <a:r>
                  <a:rPr lang="en-GB" sz="2000" b="1" dirty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  <a:sym typeface="Tahoma"/>
                  </a:rPr>
                  <a:t>	</a:t>
                </a:r>
              </a:p>
            </p:txBody>
          </p:sp>
        </mc:Choice>
        <mc:Fallback xmlns="">
          <p:sp>
            <p:nvSpPr>
              <p:cNvPr id="6" name="Google Shape;143;g5c6a9fa867_0_5">
                <a:extLst>
                  <a:ext uri="{FF2B5EF4-FFF2-40B4-BE49-F238E27FC236}">
                    <a16:creationId xmlns:a16="http://schemas.microsoft.com/office/drawing/2014/main" id="{221A7E5A-E704-457F-B2B6-AE1E617CC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92" y="3898539"/>
                <a:ext cx="8351700" cy="4827600"/>
              </a:xfrm>
              <a:prstGeom prst="rect">
                <a:avLst/>
              </a:prstGeom>
              <a:blipFill>
                <a:blip r:embed="rId4"/>
                <a:stretch>
                  <a:fillRect l="-8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5F47D01-651B-4F29-AEB6-8E16863062C2}"/>
              </a:ext>
            </a:extLst>
          </p:cNvPr>
          <p:cNvCxnSpPr/>
          <p:nvPr/>
        </p:nvCxnSpPr>
        <p:spPr>
          <a:xfrm>
            <a:off x="5370428" y="5358544"/>
            <a:ext cx="8207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CCC9BD-F10E-400D-940A-6DA807CD187E}"/>
              </a:ext>
            </a:extLst>
          </p:cNvPr>
          <p:cNvCxnSpPr/>
          <p:nvPr/>
        </p:nvCxnSpPr>
        <p:spPr>
          <a:xfrm>
            <a:off x="5370428" y="5738429"/>
            <a:ext cx="8207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5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c6a9fa867_0_107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600" cy="11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Challenges and Future Work</a:t>
            </a:r>
            <a:endParaRPr dirty="0"/>
          </a:p>
        </p:txBody>
      </p:sp>
      <p:sp>
        <p:nvSpPr>
          <p:cNvPr id="256" name="Google Shape;256;g5c6a9fa867_0_107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57" name="Google Shape;257;g5c6a9fa867_0_107"/>
          <p:cNvSpPr txBox="1"/>
          <p:nvPr/>
        </p:nvSpPr>
        <p:spPr>
          <a:xfrm>
            <a:off x="457492" y="1783630"/>
            <a:ext cx="7833300" cy="5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2725" marR="0" lvl="0" indent="-212725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en-GB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Issues with commercial simulation software           (Implementation of Volume Integral/Finite Difference Method?)</a:t>
            </a:r>
            <a:endParaRPr dirty="0"/>
          </a:p>
          <a:p>
            <a:pPr marL="212725" marR="0" lvl="0" indent="-212725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2725" lvl="0" indent="-212725">
              <a:lnSpc>
                <a:spcPct val="101000"/>
              </a:lnSpc>
              <a:buSzPts val="900"/>
              <a:buFont typeface="Noto Sans Symbols"/>
              <a:buChar char="●"/>
            </a:pPr>
            <a:r>
              <a:rPr lang="en-GB" sz="2000" dirty="0">
                <a:latin typeface="Tahoma"/>
                <a:ea typeface="Tahoma"/>
                <a:cs typeface="Tahoma"/>
                <a:sym typeface="Tahoma"/>
              </a:rPr>
              <a:t>Unit Cell Dimensions and Boundary Conditions</a:t>
            </a:r>
          </a:p>
          <a:p>
            <a:pPr marL="212725" lvl="0" indent="-212725">
              <a:lnSpc>
                <a:spcPct val="101000"/>
              </a:lnSpc>
              <a:buSzPts val="900"/>
              <a:buFont typeface="Noto Sans Symbols"/>
              <a:buChar char="●"/>
            </a:pPr>
            <a:endParaRPr lang="en-GB" sz="2000" dirty="0">
              <a:latin typeface="Tahoma"/>
              <a:ea typeface="Tahoma"/>
              <a:cs typeface="Tahoma"/>
              <a:sym typeface="Tahoma"/>
            </a:endParaRPr>
          </a:p>
          <a:p>
            <a:pPr marL="212725" lvl="0" indent="-212725">
              <a:lnSpc>
                <a:spcPct val="101000"/>
              </a:lnSpc>
              <a:buSzPts val="900"/>
              <a:buFont typeface="Noto Sans Symbols"/>
              <a:buChar char="●"/>
            </a:pPr>
            <a:r>
              <a:rPr lang="en-GB" sz="2000" dirty="0" err="1">
                <a:latin typeface="Tahoma"/>
                <a:ea typeface="Tahoma"/>
                <a:cs typeface="Tahoma"/>
                <a:sym typeface="Tahoma"/>
              </a:rPr>
              <a:t>Fiber</a:t>
            </a:r>
            <a:r>
              <a:rPr lang="en-GB" sz="2000" dirty="0">
                <a:latin typeface="Tahoma"/>
                <a:ea typeface="Tahoma"/>
                <a:cs typeface="Tahoma"/>
                <a:sym typeface="Tahoma"/>
              </a:rPr>
              <a:t> Conductivity Measurement</a:t>
            </a:r>
            <a:endParaRPr lang="en-GB" sz="2000" dirty="0"/>
          </a:p>
          <a:p>
            <a:pPr marL="212725" marR="0" lvl="0" indent="-212725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2725" lvl="0" indent="-212725">
              <a:lnSpc>
                <a:spcPct val="101000"/>
              </a:lnSpc>
              <a:spcBef>
                <a:spcPts val="600"/>
              </a:spcBef>
              <a:buSzPts val="900"/>
              <a:buFont typeface="Noto Sans Symbols"/>
              <a:buChar char="●"/>
            </a:pPr>
            <a:r>
              <a:rPr lang="en-GB" sz="2000" dirty="0" smtClean="0">
                <a:latin typeface="Tahoma"/>
                <a:ea typeface="Tahoma"/>
                <a:cs typeface="Tahoma"/>
                <a:sym typeface="Tahoma"/>
              </a:rPr>
              <a:t>Micro-CT </a:t>
            </a:r>
            <a:r>
              <a:rPr lang="en-GB" sz="2000" dirty="0">
                <a:latin typeface="Tahoma"/>
                <a:ea typeface="Tahoma"/>
                <a:cs typeface="Tahoma"/>
                <a:sym typeface="Tahoma"/>
              </a:rPr>
              <a:t>Data for more FRC samples</a:t>
            </a:r>
          </a:p>
          <a:p>
            <a:pPr marL="212725" marR="0" lvl="0" indent="-212725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2725" marR="0" lvl="0" indent="-212725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en-GB" sz="2000" dirty="0">
                <a:latin typeface="Tahoma"/>
                <a:ea typeface="Tahoma"/>
                <a:cs typeface="Tahoma"/>
                <a:sym typeface="Tahoma"/>
              </a:rPr>
              <a:t>Comparison of effective medium results from </a:t>
            </a:r>
            <a:r>
              <a:rPr lang="en-GB" sz="2000" dirty="0" err="1">
                <a:latin typeface="Tahoma"/>
                <a:ea typeface="Tahoma"/>
                <a:cs typeface="Tahoma"/>
                <a:sym typeface="Tahoma"/>
              </a:rPr>
              <a:t>uCT</a:t>
            </a:r>
            <a:r>
              <a:rPr lang="en-GB" sz="2000" dirty="0">
                <a:latin typeface="Tahoma"/>
                <a:ea typeface="Tahoma"/>
                <a:cs typeface="Tahoma"/>
                <a:sym typeface="Tahoma"/>
              </a:rPr>
              <a:t> scan with macroscopic microwave measurements.</a:t>
            </a:r>
            <a:endParaRPr dirty="0"/>
          </a:p>
          <a:p>
            <a:pPr marL="212725" marR="0" lvl="0" indent="-212725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2725" marR="0" lvl="0" indent="-212725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2725" marR="0" lvl="0" indent="-212725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2725" marR="0" lvl="0" indent="-212725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2725" marR="0" lvl="0" indent="-212725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r>
              <a:rPr lang="en-US" sz="20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dirty="0"/>
          </a:p>
          <a:p>
            <a:pPr marL="212725" marR="0" lvl="0" indent="-212725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2725" marR="0" lvl="0" indent="-212725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c6a9fa867_0_114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600" cy="11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Acknowledgement</a:t>
            </a:r>
            <a:endParaRPr/>
          </a:p>
        </p:txBody>
      </p:sp>
      <p:sp>
        <p:nvSpPr>
          <p:cNvPr id="264" name="Google Shape;264;g5c6a9fa867_0_114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65" name="Google Shape;265;g5c6a9fa867_0_114"/>
          <p:cNvSpPr txBox="1"/>
          <p:nvPr/>
        </p:nvSpPr>
        <p:spPr>
          <a:xfrm>
            <a:off x="360363" y="1450975"/>
            <a:ext cx="8207400" cy="3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62625" rIns="90000" bIns="450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   publication    was    made    possible    by    the sponsorship   and   support   of   BP.   The   work   was enabled  through,  and  undertaken  at,  the  National Structural    Integrity   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ResearchCentre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(NSIRC),    a postgraduate   engineering   facility   for   industry-led research   into   structural   integrity   established   and managed by TWI through a  network of  both national and international Universities.</a:t>
            </a:r>
            <a:endParaRPr dirty="0"/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would like to thank the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RadioFrequency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Circuits, Antennas &amp; Systems research group of Universidad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Autonoma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Madrid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fortheir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continuous collaboration and for granting me access to their research facilities. </a:t>
            </a:r>
            <a:endParaRPr dirty="0"/>
          </a:p>
        </p:txBody>
      </p:sp>
      <p:pic>
        <p:nvPicPr>
          <p:cNvPr id="266" name="Google Shape;266;g5c6a9fa867_0_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6751" y="5163400"/>
            <a:ext cx="1104900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5c6a9fa867_0_1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13" y="5291988"/>
            <a:ext cx="1420813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5c6a9fa867_0_114"/>
          <p:cNvPicPr preferRelativeResize="0"/>
          <p:nvPr/>
        </p:nvPicPr>
        <p:blipFill rotWithShape="1">
          <a:blip r:embed="rId5">
            <a:alphaModFix/>
          </a:blip>
          <a:srcRect l="19962" t="14970" r="14971" b="14977"/>
          <a:stretch/>
        </p:blipFill>
        <p:spPr>
          <a:xfrm>
            <a:off x="3086113" y="4964963"/>
            <a:ext cx="123825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5c6a9fa867_0_1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4363" y="5147525"/>
            <a:ext cx="2162175" cy="88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5c6a9fa867_0_1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62726" y="5076088"/>
            <a:ext cx="2239962" cy="106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598" cy="854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US" sz="3200"/>
              <a:t>Contents</a:t>
            </a:r>
            <a:endParaRPr sz="3200"/>
          </a:p>
        </p:txBody>
      </p:sp>
      <p:sp>
        <p:nvSpPr>
          <p:cNvPr id="133" name="Google Shape;133;p2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03121E9-4D1F-4E2B-B3C0-FEF2697D1AE0}"/>
              </a:ext>
            </a:extLst>
          </p:cNvPr>
          <p:cNvSpPr/>
          <p:nvPr/>
        </p:nvSpPr>
        <p:spPr>
          <a:xfrm>
            <a:off x="215842" y="1381588"/>
            <a:ext cx="8351640" cy="54098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214200" marR="0" lvl="0" indent="-213840" algn="l" rtl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None/>
              <a:tabLst>
                <a:tab pos="938159" algn="l"/>
                <a:tab pos="1662119" algn="l"/>
                <a:tab pos="2386080" algn="l"/>
                <a:tab pos="3109679" algn="l"/>
                <a:tab pos="3833640" algn="l"/>
                <a:tab pos="4557600" algn="l"/>
                <a:tab pos="5281560" algn="l"/>
                <a:tab pos="6005520" algn="l"/>
                <a:tab pos="6729480" algn="l"/>
                <a:tab pos="7453080" algn="l"/>
                <a:tab pos="8177040" algn="l"/>
              </a:tabLst>
              <a:defRPr sz="1800"/>
            </a:pPr>
            <a:endParaRPr lang="en-GB" sz="1800" b="1" i="0" u="none" strike="noStrike" kern="1200" spc="0" dirty="0">
              <a:ln>
                <a:noFill/>
              </a:ln>
              <a:solidFill>
                <a:srgbClr val="000000"/>
              </a:solidFill>
              <a:latin typeface="Tahoma" pitchFamily="34"/>
              <a:ea typeface="Microsoft YaHei" pitchFamily="1"/>
              <a:cs typeface="Tahoma" pitchFamily="34"/>
            </a:endParaRPr>
          </a:p>
          <a:p>
            <a:pPr marL="214200" indent="-213840">
              <a:spcAft>
                <a:spcPts val="601"/>
              </a:spcAft>
              <a:buClr>
                <a:srgbClr val="000000"/>
              </a:buClr>
              <a:buSzPct val="45000"/>
              <a:buFont typeface="Wingdings"/>
              <a:buChar char=""/>
              <a:tabLst>
                <a:tab pos="938159" algn="l"/>
                <a:tab pos="1662119" algn="l"/>
                <a:tab pos="2386080" algn="l"/>
                <a:tab pos="3109679" algn="l"/>
                <a:tab pos="3833640" algn="l"/>
                <a:tab pos="4557600" algn="l"/>
                <a:tab pos="5281560" algn="l"/>
                <a:tab pos="6005520" algn="l"/>
                <a:tab pos="6729480" algn="l"/>
                <a:tab pos="7453080" algn="l"/>
                <a:tab pos="8177040" algn="l"/>
              </a:tabLst>
              <a:defRPr sz="1800"/>
            </a:pPr>
            <a:r>
              <a:rPr lang="en-GB" b="1" dirty="0">
                <a:solidFill>
                  <a:srgbClr val="000000"/>
                </a:solidFill>
                <a:latin typeface="Tahoma" pitchFamily="34"/>
                <a:ea typeface="Microsoft YaHei" pitchFamily="1"/>
                <a:cs typeface="Tahoma" pitchFamily="34"/>
              </a:rPr>
              <a:t>Surface Wave Propagation</a:t>
            </a:r>
          </a:p>
          <a:p>
            <a:pPr marL="360" marR="0" lvl="0" algn="l" rtl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0000"/>
              </a:buClr>
              <a:buSzPct val="45000"/>
              <a:tabLst>
                <a:tab pos="938159" algn="l"/>
                <a:tab pos="1662119" algn="l"/>
                <a:tab pos="2386080" algn="l"/>
                <a:tab pos="3109679" algn="l"/>
                <a:tab pos="3833640" algn="l"/>
                <a:tab pos="4557600" algn="l"/>
                <a:tab pos="5281560" algn="l"/>
                <a:tab pos="6005520" algn="l"/>
                <a:tab pos="6729480" algn="l"/>
                <a:tab pos="7453080" algn="l"/>
                <a:tab pos="8177040" algn="l"/>
              </a:tabLst>
              <a:defRPr sz="1800"/>
            </a:pPr>
            <a:endParaRPr lang="en-GB" sz="1800" b="1" i="0" u="none" strike="noStrike" kern="1200" spc="0" dirty="0">
              <a:ln>
                <a:noFill/>
              </a:ln>
              <a:solidFill>
                <a:srgbClr val="000000"/>
              </a:solidFill>
              <a:latin typeface="Tahoma" pitchFamily="34"/>
              <a:ea typeface="Microsoft YaHei" pitchFamily="1"/>
              <a:cs typeface="Tahoma" pitchFamily="34"/>
            </a:endParaRPr>
          </a:p>
          <a:p>
            <a:pPr marL="214200" marR="0" lvl="0" indent="-213840" algn="l" rtl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0000"/>
              </a:buClr>
              <a:buSzPct val="45000"/>
              <a:buFont typeface="Wingdings"/>
              <a:buChar char=""/>
              <a:tabLst>
                <a:tab pos="938159" algn="l"/>
                <a:tab pos="1662119" algn="l"/>
                <a:tab pos="2386080" algn="l"/>
                <a:tab pos="3109679" algn="l"/>
                <a:tab pos="3833640" algn="l"/>
                <a:tab pos="4557600" algn="l"/>
                <a:tab pos="5281560" algn="l"/>
                <a:tab pos="6005520" algn="l"/>
                <a:tab pos="6729480" algn="l"/>
                <a:tab pos="7453080" algn="l"/>
                <a:tab pos="8177040" algn="l"/>
              </a:tabLst>
              <a:defRPr sz="1800"/>
            </a:pPr>
            <a:r>
              <a:rPr lang="en-GB" sz="18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Microsoft YaHei" pitchFamily="1"/>
                <a:cs typeface="Tahoma" pitchFamily="34"/>
              </a:rPr>
              <a:t>Motivation-Applications</a:t>
            </a:r>
          </a:p>
          <a:p>
            <a:pPr marL="214200" marR="0" lvl="0" indent="-213840" algn="l" rtl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0000"/>
              </a:buClr>
              <a:buSzPct val="45000"/>
              <a:buFont typeface="Wingdings"/>
              <a:buChar char=""/>
              <a:tabLst>
                <a:tab pos="938159" algn="l"/>
                <a:tab pos="1662119" algn="l"/>
                <a:tab pos="2386080" algn="l"/>
                <a:tab pos="3109679" algn="l"/>
                <a:tab pos="3833640" algn="l"/>
                <a:tab pos="4557600" algn="l"/>
                <a:tab pos="5281560" algn="l"/>
                <a:tab pos="6005520" algn="l"/>
                <a:tab pos="6729480" algn="l"/>
                <a:tab pos="7453080" algn="l"/>
                <a:tab pos="8177040" algn="l"/>
              </a:tabLst>
              <a:defRPr sz="1800"/>
            </a:pPr>
            <a:endParaRPr lang="en-GB" sz="1800" b="1" kern="1200" dirty="0">
              <a:latin typeface="Tahoma" pitchFamily="34"/>
              <a:ea typeface="Microsoft YaHei" pitchFamily="1"/>
              <a:cs typeface="Tahoma" pitchFamily="34"/>
            </a:endParaRPr>
          </a:p>
          <a:p>
            <a:pPr marL="214200" marR="0" lvl="0" indent="-213840" algn="l" rtl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0000"/>
              </a:buClr>
              <a:buSzPct val="45000"/>
              <a:buFont typeface="Wingdings"/>
              <a:buChar char=""/>
              <a:tabLst>
                <a:tab pos="938159" algn="l"/>
                <a:tab pos="1662119" algn="l"/>
                <a:tab pos="2386080" algn="l"/>
                <a:tab pos="3109679" algn="l"/>
                <a:tab pos="3833640" algn="l"/>
                <a:tab pos="4557600" algn="l"/>
                <a:tab pos="5281560" algn="l"/>
                <a:tab pos="6005520" algn="l"/>
                <a:tab pos="6729480" algn="l"/>
                <a:tab pos="7453080" algn="l"/>
                <a:tab pos="8177040" algn="l"/>
              </a:tabLst>
              <a:defRPr sz="1800"/>
            </a:pPr>
            <a:r>
              <a:rPr lang="en-GB" sz="18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Microsoft YaHei" pitchFamily="1"/>
                <a:cs typeface="Tahoma" pitchFamily="34"/>
              </a:rPr>
              <a:t>Problem Formulation</a:t>
            </a:r>
          </a:p>
          <a:p>
            <a:pPr marL="214200" marR="0" lvl="0" indent="-213840" algn="l" rtl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None/>
              <a:tabLst>
                <a:tab pos="938159" algn="l"/>
                <a:tab pos="1662119" algn="l"/>
                <a:tab pos="2386080" algn="l"/>
                <a:tab pos="3109679" algn="l"/>
                <a:tab pos="3833640" algn="l"/>
                <a:tab pos="4557600" algn="l"/>
                <a:tab pos="5281560" algn="l"/>
                <a:tab pos="6005520" algn="l"/>
                <a:tab pos="6729480" algn="l"/>
                <a:tab pos="7453080" algn="l"/>
                <a:tab pos="8177040" algn="l"/>
              </a:tabLst>
              <a:defRPr sz="1800"/>
            </a:pPr>
            <a:endParaRPr lang="en-GB" sz="1800" b="1" i="0" u="none" strike="noStrike" kern="1200" spc="0" dirty="0">
              <a:ln>
                <a:noFill/>
              </a:ln>
              <a:solidFill>
                <a:srgbClr val="000000"/>
              </a:solidFill>
              <a:latin typeface="Tahoma" pitchFamily="34"/>
              <a:ea typeface="Microsoft YaHei" pitchFamily="1"/>
              <a:cs typeface="Tahoma" pitchFamily="34"/>
            </a:endParaRPr>
          </a:p>
          <a:p>
            <a:pPr marL="214200" marR="0" lvl="0" indent="-213840" algn="l" rtl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0000"/>
              </a:buClr>
              <a:buSzPct val="45000"/>
              <a:buFont typeface="Wingdings"/>
              <a:buChar char=""/>
              <a:tabLst>
                <a:tab pos="938159" algn="l"/>
                <a:tab pos="1662119" algn="l"/>
                <a:tab pos="2386080" algn="l"/>
                <a:tab pos="3109679" algn="l"/>
                <a:tab pos="3833640" algn="l"/>
                <a:tab pos="4557600" algn="l"/>
                <a:tab pos="5281560" algn="l"/>
                <a:tab pos="6005520" algn="l"/>
                <a:tab pos="6729480" algn="l"/>
                <a:tab pos="7453080" algn="l"/>
                <a:tab pos="8177040" algn="l"/>
              </a:tabLst>
              <a:defRPr sz="1800"/>
            </a:pPr>
            <a:r>
              <a:rPr lang="en-GB" sz="18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Microsoft YaHei" pitchFamily="1"/>
                <a:cs typeface="Tahoma" pitchFamily="34"/>
              </a:rPr>
              <a:t>Dielectric Characterisation</a:t>
            </a:r>
          </a:p>
          <a:p>
            <a:pPr marL="214200" marR="0" lvl="0" indent="-213840" algn="l" rtl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None/>
              <a:tabLst>
                <a:tab pos="938159" algn="l"/>
                <a:tab pos="1662119" algn="l"/>
                <a:tab pos="2386080" algn="l"/>
                <a:tab pos="3109679" algn="l"/>
                <a:tab pos="3833640" algn="l"/>
                <a:tab pos="4557600" algn="l"/>
                <a:tab pos="5281560" algn="l"/>
                <a:tab pos="6005520" algn="l"/>
                <a:tab pos="6729480" algn="l"/>
                <a:tab pos="7453080" algn="l"/>
                <a:tab pos="8177040" algn="l"/>
              </a:tabLst>
              <a:defRPr sz="1800"/>
            </a:pPr>
            <a:endParaRPr lang="en-GB" sz="1800" b="1" i="0" u="none" strike="noStrike" kern="1200" spc="0" dirty="0">
              <a:ln>
                <a:noFill/>
              </a:ln>
              <a:solidFill>
                <a:srgbClr val="000000"/>
              </a:solidFill>
              <a:latin typeface="Tahoma" pitchFamily="34"/>
              <a:ea typeface="Microsoft YaHei" pitchFamily="1"/>
              <a:cs typeface="Tahoma" pitchFamily="34"/>
            </a:endParaRPr>
          </a:p>
          <a:p>
            <a:pPr marL="214200" marR="0" lvl="0" indent="-213840" algn="l" rtl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0000"/>
              </a:buClr>
              <a:buSzPct val="45000"/>
              <a:buFont typeface="Wingdings"/>
              <a:buChar char=""/>
              <a:tabLst>
                <a:tab pos="938159" algn="l"/>
                <a:tab pos="1662119" algn="l"/>
                <a:tab pos="2386080" algn="l"/>
                <a:tab pos="3109679" algn="l"/>
                <a:tab pos="3833640" algn="l"/>
                <a:tab pos="4557600" algn="l"/>
                <a:tab pos="5281560" algn="l"/>
                <a:tab pos="6005520" algn="l"/>
                <a:tab pos="6729480" algn="l"/>
                <a:tab pos="7453080" algn="l"/>
                <a:tab pos="8177040" algn="l"/>
              </a:tabLst>
              <a:defRPr sz="1800"/>
            </a:pPr>
            <a:r>
              <a:rPr lang="en-GB" sz="18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Microsoft YaHei" pitchFamily="1"/>
                <a:cs typeface="Tahoma" pitchFamily="34"/>
              </a:rPr>
              <a:t>Future Work</a:t>
            </a:r>
          </a:p>
          <a:p>
            <a:pPr marL="214200" marR="0" lvl="0" indent="-213840" algn="l" rtl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None/>
              <a:tabLst>
                <a:tab pos="938159" algn="l"/>
                <a:tab pos="1662119" algn="l"/>
                <a:tab pos="2386080" algn="l"/>
                <a:tab pos="3109679" algn="l"/>
                <a:tab pos="3833640" algn="l"/>
                <a:tab pos="4557600" algn="l"/>
                <a:tab pos="5281560" algn="l"/>
                <a:tab pos="6005520" algn="l"/>
                <a:tab pos="6729480" algn="l"/>
                <a:tab pos="7453080" algn="l"/>
                <a:tab pos="8177040" algn="l"/>
              </a:tabLst>
              <a:defRPr sz="1800"/>
            </a:pPr>
            <a:endParaRPr lang="en-GB" sz="1800" b="1" i="0" u="none" strike="noStrike" kern="1200" spc="0" dirty="0">
              <a:ln>
                <a:noFill/>
              </a:ln>
              <a:solidFill>
                <a:srgbClr val="000000"/>
              </a:solidFill>
              <a:latin typeface="Tahoma" pitchFamily="34"/>
              <a:ea typeface="Microsoft YaHei" pitchFamily="1"/>
              <a:cs typeface="Tahoma" pitchFamily="34"/>
            </a:endParaRPr>
          </a:p>
          <a:p>
            <a:pPr marL="214200" marR="0" lvl="0" indent="-213840" algn="l" rtl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None/>
              <a:tabLst>
                <a:tab pos="938159" algn="l"/>
                <a:tab pos="1662119" algn="l"/>
                <a:tab pos="2386080" algn="l"/>
                <a:tab pos="3109679" algn="l"/>
                <a:tab pos="3833640" algn="l"/>
                <a:tab pos="4557600" algn="l"/>
                <a:tab pos="5281560" algn="l"/>
                <a:tab pos="6005520" algn="l"/>
                <a:tab pos="6729480" algn="l"/>
                <a:tab pos="7453080" algn="l"/>
                <a:tab pos="8177040" algn="l"/>
              </a:tabLst>
              <a:defRPr sz="1800"/>
            </a:pPr>
            <a:endParaRPr lang="en-GB" sz="2000" b="1" i="0" u="none" strike="noStrike" kern="1200" spc="0" dirty="0">
              <a:ln>
                <a:noFill/>
              </a:ln>
              <a:solidFill>
                <a:srgbClr val="000000"/>
              </a:solidFill>
              <a:latin typeface="Tahoma" pitchFamily="34"/>
              <a:ea typeface="Microsoft YaHei" pitchFamily="1"/>
              <a:cs typeface="Tahoma" pitchFamily="34"/>
            </a:endParaRPr>
          </a:p>
          <a:p>
            <a:pPr marL="214200" marR="0" lvl="0" indent="-213840" algn="l" rtl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None/>
              <a:tabLst>
                <a:tab pos="938159" algn="l"/>
                <a:tab pos="1662119" algn="l"/>
                <a:tab pos="2386080" algn="l"/>
                <a:tab pos="3109679" algn="l"/>
                <a:tab pos="3833640" algn="l"/>
                <a:tab pos="4557600" algn="l"/>
                <a:tab pos="5281560" algn="l"/>
                <a:tab pos="6005520" algn="l"/>
                <a:tab pos="6729480" algn="l"/>
                <a:tab pos="7453080" algn="l"/>
                <a:tab pos="8177040" algn="l"/>
              </a:tabLst>
              <a:defRPr sz="1800"/>
            </a:pPr>
            <a:endParaRPr lang="en-GB" sz="1600" b="0" i="0" u="none" strike="noStrike" kern="1200" spc="0" dirty="0">
              <a:ln>
                <a:noFill/>
              </a:ln>
              <a:solidFill>
                <a:srgbClr val="000000"/>
              </a:solidFill>
              <a:latin typeface="Tahoma" pitchFamily="34"/>
              <a:ea typeface="Microsoft YaHei" pitchFamily="1"/>
              <a:cs typeface="Tahoma" pitchFamily="34"/>
            </a:endParaRPr>
          </a:p>
          <a:p>
            <a:pPr marL="214200" marR="0" lvl="0" indent="-213840" algn="l" rtl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None/>
              <a:tabLst>
                <a:tab pos="938159" algn="l"/>
                <a:tab pos="1662119" algn="l"/>
                <a:tab pos="2386080" algn="l"/>
                <a:tab pos="3109679" algn="l"/>
                <a:tab pos="3833640" algn="l"/>
                <a:tab pos="4557600" algn="l"/>
                <a:tab pos="5281560" algn="l"/>
                <a:tab pos="6005520" algn="l"/>
                <a:tab pos="6729480" algn="l"/>
                <a:tab pos="7453080" algn="l"/>
                <a:tab pos="8177040" algn="l"/>
              </a:tabLst>
              <a:defRPr sz="1800"/>
            </a:pPr>
            <a:endParaRPr lang="en-GB" sz="2000" b="1" i="0" u="none" strike="noStrike" kern="1200" spc="0" dirty="0">
              <a:ln>
                <a:noFill/>
              </a:ln>
              <a:solidFill>
                <a:srgbClr val="000000"/>
              </a:solidFill>
              <a:latin typeface="Tahoma" pitchFamily="34"/>
              <a:ea typeface="Microsoft YaHei" pitchFamily="1"/>
              <a:cs typeface="Tahoma" pitchFamily="34"/>
            </a:endParaRPr>
          </a:p>
          <a:p>
            <a:pPr marL="214200" marR="0" lvl="0" indent="-213840" algn="l" rtl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None/>
              <a:tabLst>
                <a:tab pos="938159" algn="l"/>
                <a:tab pos="1662119" algn="l"/>
                <a:tab pos="2386080" algn="l"/>
                <a:tab pos="3109679" algn="l"/>
                <a:tab pos="3833640" algn="l"/>
                <a:tab pos="4557600" algn="l"/>
                <a:tab pos="5281560" algn="l"/>
                <a:tab pos="6005520" algn="l"/>
                <a:tab pos="6729480" algn="l"/>
                <a:tab pos="7453080" algn="l"/>
                <a:tab pos="8177040" algn="l"/>
              </a:tabLst>
              <a:defRPr sz="1800"/>
            </a:pPr>
            <a:endParaRPr lang="en-GB" sz="2000" b="1" i="0" u="none" strike="noStrike" kern="1200" spc="0" dirty="0">
              <a:ln>
                <a:noFill/>
              </a:ln>
              <a:solidFill>
                <a:srgbClr val="000000"/>
              </a:solidFill>
              <a:latin typeface="Tahoma" pitchFamily="34"/>
              <a:ea typeface="Microsoft YaHei" pitchFamily="1"/>
              <a:cs typeface="Tahoma" pitchFamily="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A84B45-4C06-436C-8D5F-42C7976CD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345" y="2090465"/>
            <a:ext cx="4661471" cy="267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75AEDD-E4AF-4117-99B8-2F9FB878D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111" y="1860204"/>
            <a:ext cx="6347705" cy="3137592"/>
          </a:xfrm>
          <a:prstGeom prst="rect">
            <a:avLst/>
          </a:prstGeom>
        </p:spPr>
      </p:pic>
      <p:sp>
        <p:nvSpPr>
          <p:cNvPr id="141" name="Google Shape;141;g5c6a9fa867_0_5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US" sz="3200" dirty="0"/>
              <a:t>Introduction</a:t>
            </a:r>
            <a:endParaRPr sz="3200" dirty="0"/>
          </a:p>
        </p:txBody>
      </p:sp>
      <p:sp>
        <p:nvSpPr>
          <p:cNvPr id="142" name="Google Shape;142;g5c6a9fa867_0_5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43" name="Google Shape;143;g5c6a9fa867_0_5"/>
          <p:cNvSpPr/>
          <p:nvPr/>
        </p:nvSpPr>
        <p:spPr>
          <a:xfrm>
            <a:off x="251688" y="1124775"/>
            <a:ext cx="8351700" cy="48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Electromagnetic waves propagating along the interface (boundary) of two dissimilar materials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Properties: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Evanescent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Inhomogeneous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endParaRPr sz="16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Different terms have been used historically: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Zenneck</a:t>
            </a: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Waves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Sommerfeld-</a:t>
            </a:r>
            <a:r>
              <a:rPr lang="en-US" sz="2000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Goubeau</a:t>
            </a: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Waves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“Creeping” Waves and “Spoof plasmons” (?)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4B40AF-621D-48BF-AF3D-7DC6DA074673}"/>
              </a:ext>
            </a:extLst>
          </p:cNvPr>
          <p:cNvSpPr/>
          <p:nvPr/>
        </p:nvSpPr>
        <p:spPr>
          <a:xfrm>
            <a:off x="4130412" y="4839629"/>
            <a:ext cx="3153565" cy="205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c6a9fa867_0_27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US" sz="3200"/>
              <a:t>Motivation</a:t>
            </a:r>
            <a:endParaRPr sz="3200"/>
          </a:p>
        </p:txBody>
      </p:sp>
      <p:sp>
        <p:nvSpPr>
          <p:cNvPr id="160" name="Google Shape;160;g5c6a9fa867_0_27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61" name="Google Shape;161;g5c6a9fa867_0_27"/>
          <p:cNvSpPr txBox="1"/>
          <p:nvPr/>
        </p:nvSpPr>
        <p:spPr>
          <a:xfrm>
            <a:off x="230188" y="1239838"/>
            <a:ext cx="7113600" cy="42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Advantages :</a:t>
            </a:r>
            <a:endParaRPr dirty="0"/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Extended Range</a:t>
            </a:r>
            <a:endParaRPr dirty="0"/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Following the Surface </a:t>
            </a:r>
            <a:r>
              <a:rPr lang="en-US" sz="2000" dirty="0">
                <a:latin typeface="Tahoma"/>
                <a:ea typeface="Tahoma"/>
                <a:cs typeface="Tahoma"/>
                <a:sym typeface="Tahoma"/>
              </a:rPr>
              <a:t>G</a:t>
            </a: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eometry </a:t>
            </a:r>
            <a:endParaRPr dirty="0"/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Covertness</a:t>
            </a:r>
            <a:endParaRPr dirty="0"/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Applications:</a:t>
            </a:r>
            <a:endParaRPr dirty="0"/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Communications</a:t>
            </a:r>
            <a:endParaRPr dirty="0"/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Non-destructive Testing/Monitoring</a:t>
            </a:r>
            <a:endParaRPr dirty="0"/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Radars (aerospace/automotive)</a:t>
            </a:r>
            <a:endParaRPr dirty="0"/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Radiation Absorbing Coatings</a:t>
            </a:r>
            <a:endParaRPr dirty="0"/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2" name="Google Shape;162;g5c6a9fa867_0_27"/>
          <p:cNvSpPr txBox="1"/>
          <p:nvPr/>
        </p:nvSpPr>
        <p:spPr>
          <a:xfrm>
            <a:off x="4428313" y="1317600"/>
            <a:ext cx="7113600" cy="42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Range limitations due to:</a:t>
            </a:r>
            <a:endParaRPr dirty="0"/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Absorption Losses at the substrate</a:t>
            </a:r>
            <a:endParaRPr dirty="0"/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Leakage Losses in air</a:t>
            </a:r>
            <a:endParaRPr dirty="0"/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63" name="Google Shape;163;g5c6a9fa867_0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8338" y="3228975"/>
            <a:ext cx="4319585" cy="255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DCECB2-A286-4150-9EB3-1B77D0373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1" y="2052650"/>
            <a:ext cx="7114622" cy="37112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8E3923-68A9-41A3-81F1-764CD4155D21}"/>
              </a:ext>
            </a:extLst>
          </p:cNvPr>
          <p:cNvSpPr/>
          <p:nvPr/>
        </p:nvSpPr>
        <p:spPr>
          <a:xfrm>
            <a:off x="2966224" y="5473019"/>
            <a:ext cx="3033132" cy="258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Google Shape;149;g5c6a9fa867_0_13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US" sz="3200"/>
              <a:t>Electromagnetic Surface Waves</a:t>
            </a:r>
            <a:endParaRPr sz="3200"/>
          </a:p>
        </p:txBody>
      </p:sp>
      <p:sp>
        <p:nvSpPr>
          <p:cNvPr id="150" name="Google Shape;150;g5c6a9fa867_0_13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51" name="Google Shape;151;g5c6a9fa867_0_13"/>
          <p:cNvSpPr txBox="1"/>
          <p:nvPr/>
        </p:nvSpPr>
        <p:spPr>
          <a:xfrm>
            <a:off x="146088" y="1237113"/>
            <a:ext cx="85629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TM0 modes propagating along the interface between a dielectric material and air. </a:t>
            </a:r>
            <a:endParaRPr/>
          </a:p>
        </p:txBody>
      </p:sp>
      <p:sp>
        <p:nvSpPr>
          <p:cNvPr id="153" name="Google Shape;153;g5c6a9fa867_0_13"/>
          <p:cNvSpPr txBox="1"/>
          <p:nvPr/>
        </p:nvSpPr>
        <p:spPr>
          <a:xfrm>
            <a:off x="146088" y="4060500"/>
            <a:ext cx="8562900" cy="22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lang="en-US" sz="2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lang="en-US" sz="2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Such surface modes can propagate on imperfect, dielectric-clad, or corrugated conductors and on lossy dielectrics.</a:t>
            </a:r>
            <a:endParaRPr dirty="0"/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Suitability determined by “Complex Surface Impedance”</a:t>
            </a:r>
            <a:endParaRPr dirty="0"/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5c6a9fa867_0_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4985874" y="665164"/>
            <a:ext cx="3663951" cy="19335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FA6488-0326-4A8A-933A-5FEAD1B6742C}"/>
              </a:ext>
            </a:extLst>
          </p:cNvPr>
          <p:cNvSpPr/>
          <p:nvPr/>
        </p:nvSpPr>
        <p:spPr>
          <a:xfrm>
            <a:off x="5896765" y="559084"/>
            <a:ext cx="1855563" cy="239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Google Shape;221;g5c6a9fa867_0_86"/>
          <p:cNvSpPr txBox="1">
            <a:spLocks noGrp="1"/>
          </p:cNvSpPr>
          <p:nvPr>
            <p:ph type="body" idx="1"/>
          </p:nvPr>
        </p:nvSpPr>
        <p:spPr>
          <a:xfrm>
            <a:off x="215842" y="1772816"/>
            <a:ext cx="8316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Surface Wave Antennas-Launchers: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0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22" name="Google Shape;222;g5c6a9fa867_0_86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223" name="Google Shape;223;g5c6a9fa867_0_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450268" y="3333838"/>
            <a:ext cx="3796450" cy="1658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g5c6a9fa867_0_86"/>
          <p:cNvGrpSpPr/>
          <p:nvPr/>
        </p:nvGrpSpPr>
        <p:grpSpPr>
          <a:xfrm>
            <a:off x="833889" y="2417816"/>
            <a:ext cx="7018260" cy="3482024"/>
            <a:chOff x="838350" y="2422277"/>
            <a:chExt cx="7018260" cy="3482024"/>
          </a:xfrm>
        </p:grpSpPr>
        <p:pic>
          <p:nvPicPr>
            <p:cNvPr id="225" name="Google Shape;225;g5c6a9fa867_0_8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38350" y="2422277"/>
              <a:ext cx="2194725" cy="3482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g5c6a9fa867_0_8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862709" y="2429144"/>
              <a:ext cx="1993901" cy="34492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7" name="Google Shape;227;g5c6a9fa867_0_86"/>
          <p:cNvPicPr preferRelativeResize="0"/>
          <p:nvPr/>
        </p:nvPicPr>
        <p:blipFill rotWithShape="1">
          <a:blip r:embed="rId7">
            <a:alphaModFix/>
          </a:blip>
          <a:srcRect l="7643" t="1088" r="6475"/>
          <a:stretch/>
        </p:blipFill>
        <p:spPr>
          <a:xfrm>
            <a:off x="323849" y="2729975"/>
            <a:ext cx="2971675" cy="286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5c6a9fa867_0_86"/>
          <p:cNvPicPr preferRelativeResize="0"/>
          <p:nvPr/>
        </p:nvPicPr>
        <p:blipFill rotWithShape="1">
          <a:blip r:embed="rId8">
            <a:alphaModFix/>
          </a:blip>
          <a:srcRect t="1603"/>
          <a:stretch/>
        </p:blipFill>
        <p:spPr>
          <a:xfrm>
            <a:off x="5401464" y="3307362"/>
            <a:ext cx="3367761" cy="171186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5c6a9fa867_0_86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600" cy="11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Electromagnetic Surface Wave Excitation 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Composite Substrate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c6a9fa867_0_51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600" cy="11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lang="en-US"/>
              <a:t>Problem Formulation</a:t>
            </a:r>
            <a:endParaRPr/>
          </a:p>
        </p:txBody>
      </p:sp>
      <p:sp>
        <p:nvSpPr>
          <p:cNvPr id="179" name="Google Shape;179;g5c6a9fa867_0_51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80" name="Google Shape;180;g5c6a9fa867_0_51"/>
          <p:cNvSpPr/>
          <p:nvPr/>
        </p:nvSpPr>
        <p:spPr>
          <a:xfrm>
            <a:off x="503238" y="1223963"/>
            <a:ext cx="59769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5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en-US" sz="20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Dielectric characterisation of fibre-reinforced composites </a:t>
            </a:r>
            <a:endParaRPr/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r>
              <a:rPr lang="en-US" sz="20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en-US" sz="20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Assessment of substrate suitability for surface wave propagation</a:t>
            </a:r>
            <a:endParaRPr/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en-US" sz="20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Optimization of surface wave excitation source and substrate for the application</a:t>
            </a:r>
            <a:endParaRPr/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b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i="1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    </a:t>
            </a:r>
            <a:endParaRPr/>
          </a:p>
        </p:txBody>
      </p:sp>
      <p:pic>
        <p:nvPicPr>
          <p:cNvPr id="181" name="Google Shape;181;g5c6a9fa867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9939" y="1912350"/>
            <a:ext cx="2869877" cy="245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c6a9fa867_0_51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600" cy="11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lang="en-US" dirty="0"/>
              <a:t>Dielectric Properties of Carbon </a:t>
            </a:r>
            <a:r>
              <a:rPr lang="en-US" dirty="0" err="1"/>
              <a:t>Fibre</a:t>
            </a:r>
            <a:r>
              <a:rPr lang="en-US" dirty="0"/>
              <a:t> Composites</a:t>
            </a:r>
            <a:endParaRPr dirty="0"/>
          </a:p>
        </p:txBody>
      </p:sp>
      <p:sp>
        <p:nvSpPr>
          <p:cNvPr id="179" name="Google Shape;179;g5c6a9fa867_0_51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9EB01-D13F-46CB-A2EF-9D0A28592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872" y="2900154"/>
            <a:ext cx="5446256" cy="1432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F96149-9700-4FD0-A628-9F24D53BC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450" y="4650503"/>
            <a:ext cx="5529100" cy="11697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6BCF55-6C3E-45AE-A9E4-E9CE566B8A05}"/>
              </a:ext>
            </a:extLst>
          </p:cNvPr>
          <p:cNvSpPr/>
          <p:nvPr/>
        </p:nvSpPr>
        <p:spPr>
          <a:xfrm>
            <a:off x="316694" y="1343490"/>
            <a:ext cx="761851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200" dirty="0">
              <a:latin typeface="Book Antiqua" panose="02040602050305030304" pitchFamily="18" charset="0"/>
            </a:endParaRPr>
          </a:p>
          <a:p>
            <a:r>
              <a:rPr lang="en-GB" sz="2000" b="1" dirty="0">
                <a:latin typeface="Book Antiqua" panose="02040602050305030304" pitchFamily="18" charset="0"/>
              </a:rPr>
              <a:t>Metamaterials: Properties not only from their composition, but also from their exactingly-designed macro structures (geometry, size, orientation, periodicity).</a:t>
            </a:r>
          </a:p>
          <a:p>
            <a:endParaRPr lang="en-GB" sz="2000" b="1" dirty="0">
              <a:latin typeface="Book Antiqua" panose="02040602050305030304" pitchFamily="18" charset="0"/>
            </a:endParaRPr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88D155-9158-4C5F-B0B3-7F7B427E6821}"/>
              </a:ext>
            </a:extLst>
          </p:cNvPr>
          <p:cNvSpPr/>
          <p:nvPr/>
        </p:nvSpPr>
        <p:spPr>
          <a:xfrm>
            <a:off x="316693" y="1415925"/>
            <a:ext cx="804672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000" dirty="0">
              <a:latin typeface="Book Antiqua" panose="02040602050305030304" pitchFamily="18" charset="0"/>
            </a:endParaRPr>
          </a:p>
          <a:p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Effectively continuous materials: </a:t>
            </a:r>
          </a:p>
          <a:p>
            <a:endParaRPr lang="en-GB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Wavelength much Larger than Periodic Features</a:t>
            </a:r>
            <a:endParaRPr lang="en-GB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Described by Weak Spatial Dispersion Theory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Dominant Local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Homogenization Approximation is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 Permittivity/Permeability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Bi-Anisotropic Properties (Chirality)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5009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c6a9fa867_0_51"/>
          <p:cNvSpPr txBox="1">
            <a:spLocks noGrp="1"/>
          </p:cNvSpPr>
          <p:nvPr>
            <p:ph type="title"/>
          </p:nvPr>
        </p:nvSpPr>
        <p:spPr>
          <a:xfrm>
            <a:off x="215842" y="269776"/>
            <a:ext cx="8316600" cy="114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lang="en-US" dirty="0"/>
              <a:t>Carbon </a:t>
            </a:r>
            <a:r>
              <a:rPr lang="en-US" dirty="0" err="1"/>
              <a:t>Fibre</a:t>
            </a:r>
            <a:r>
              <a:rPr lang="en-US" dirty="0"/>
              <a:t> Composite – </a:t>
            </a:r>
            <a:r>
              <a:rPr lang="el-GR" dirty="0"/>
              <a:t>μ</a:t>
            </a:r>
            <a:r>
              <a:rPr lang="en-GB" dirty="0"/>
              <a:t>CT Scan Setup</a:t>
            </a:r>
            <a:endParaRPr dirty="0"/>
          </a:p>
        </p:txBody>
      </p:sp>
      <p:sp>
        <p:nvSpPr>
          <p:cNvPr id="179" name="Google Shape;179;g5c6a9fa867_0_51"/>
          <p:cNvSpPr txBox="1">
            <a:spLocks noGrp="1"/>
          </p:cNvSpPr>
          <p:nvPr>
            <p:ph type="sldNum" idx="12"/>
          </p:nvPr>
        </p:nvSpPr>
        <p:spPr>
          <a:xfrm>
            <a:off x="6516216" y="6426298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80" name="Google Shape;180;g5c6a9fa867_0_51"/>
          <p:cNvSpPr/>
          <p:nvPr/>
        </p:nvSpPr>
        <p:spPr>
          <a:xfrm>
            <a:off x="414029" y="675323"/>
            <a:ext cx="59769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5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Plain Weave-1k Tow Carbon </a:t>
            </a:r>
            <a:r>
              <a:rPr lang="en-GB" sz="2000" b="1" dirty="0" err="1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Fiber</a:t>
            </a:r>
            <a:endParaRPr dirty="0"/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dirty="0"/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en-GB" sz="2000" b="1" dirty="0">
                <a:latin typeface="Tahoma"/>
                <a:ea typeface="Tahoma"/>
                <a:cs typeface="Tahoma"/>
                <a:sym typeface="Tahoma"/>
              </a:rPr>
              <a:t>5-Layer </a:t>
            </a:r>
            <a:r>
              <a:rPr lang="en-GB" sz="2000" b="1" dirty="0" err="1">
                <a:latin typeface="Tahoma"/>
                <a:ea typeface="Tahoma"/>
                <a:cs typeface="Tahoma"/>
                <a:sym typeface="Tahoma"/>
              </a:rPr>
              <a:t>Stackup</a:t>
            </a:r>
            <a:r>
              <a:rPr lang="en-GB" sz="2000" b="1" dirty="0">
                <a:latin typeface="Tahoma"/>
                <a:ea typeface="Tahoma"/>
                <a:cs typeface="Tahoma"/>
                <a:sym typeface="Tahoma"/>
              </a:rPr>
              <a:t>, ~1mm Thickness</a:t>
            </a: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endParaRPr lang="en-GB" sz="2000" b="1" dirty="0"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en-GB" sz="2000" b="1" dirty="0">
                <a:latin typeface="Tahoma"/>
                <a:ea typeface="Tahoma"/>
                <a:cs typeface="Tahoma"/>
                <a:sym typeface="Tahoma"/>
              </a:rPr>
              <a:t>Resin Infusion in Vacuum, 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</a:pPr>
            <a:r>
              <a:rPr lang="en-GB" sz="2000" b="1" dirty="0">
                <a:latin typeface="Tahoma"/>
                <a:ea typeface="Tahoma"/>
                <a:cs typeface="Tahoma"/>
                <a:sym typeface="Tahoma"/>
              </a:rPr>
              <a:t>~40% Resin per Weight  </a:t>
            </a: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3x3x3mm Sample, 5</a:t>
            </a:r>
            <a:r>
              <a:rPr lang="el-GR" sz="20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μ</a:t>
            </a:r>
            <a:r>
              <a:rPr lang="en-GB" sz="20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 Resolution</a:t>
            </a:r>
            <a:endParaRPr sz="2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b="1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dirty="0"/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i="1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5900" marR="0" lvl="0" indent="-215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   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33C29E-305F-40B8-84D2-0D2C02149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778" y="841276"/>
            <a:ext cx="3195038" cy="3349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3224F4-8031-4467-A323-314061447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056" y="4312073"/>
            <a:ext cx="3371859" cy="1900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085469-4A50-4117-96B4-172D6A8DF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744" y="4220484"/>
            <a:ext cx="3790943" cy="20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unel University">
  <a:themeElements>
    <a:clrScheme name="Custom 3">
      <a:dk1>
        <a:srgbClr val="000000"/>
      </a:dk1>
      <a:lt1>
        <a:srgbClr val="FFFFFF"/>
      </a:lt1>
      <a:dk2>
        <a:srgbClr val="595959"/>
      </a:dk2>
      <a:lt2>
        <a:srgbClr val="EBEBEB"/>
      </a:lt2>
      <a:accent1>
        <a:srgbClr val="00325B"/>
      </a:accent1>
      <a:accent2>
        <a:srgbClr val="BE0F34"/>
      </a:accent2>
      <a:accent3>
        <a:srgbClr val="84A5DC"/>
      </a:accent3>
      <a:accent4>
        <a:srgbClr val="8098AD"/>
      </a:accent4>
      <a:accent5>
        <a:srgbClr val="DF879A"/>
      </a:accent5>
      <a:accent6>
        <a:srgbClr val="C2D2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780</Words>
  <Application>Microsoft Office PowerPoint</Application>
  <PresentationFormat>On-screen Show (4:3)</PresentationFormat>
  <Paragraphs>230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Microsoft YaHei</vt:lpstr>
      <vt:lpstr>Arial</vt:lpstr>
      <vt:lpstr>Book Antiqua</vt:lpstr>
      <vt:lpstr>Calibri</vt:lpstr>
      <vt:lpstr>Cambria Math</vt:lpstr>
      <vt:lpstr>Gill Sans</vt:lpstr>
      <vt:lpstr>Noto Sans Symbols</vt:lpstr>
      <vt:lpstr>Tahoma</vt:lpstr>
      <vt:lpstr>Times New Roman</vt:lpstr>
      <vt:lpstr>Wingdings</vt:lpstr>
      <vt:lpstr>Brunel University</vt:lpstr>
      <vt:lpstr> Dielectric Characterisation of Fibre-Reinforced Composite Materials with the use of μCT </vt:lpstr>
      <vt:lpstr>Contents</vt:lpstr>
      <vt:lpstr>Introduction</vt:lpstr>
      <vt:lpstr>Motivation</vt:lpstr>
      <vt:lpstr>Electromagnetic Surface Waves</vt:lpstr>
      <vt:lpstr>Electromagnetic Surface Wave Excitation on a Composite Substrate</vt:lpstr>
      <vt:lpstr>Problem Formulation</vt:lpstr>
      <vt:lpstr>Dielectric Properties of Carbon Fibre Composites</vt:lpstr>
      <vt:lpstr>Carbon Fibre Composite – μCT Scan Setup</vt:lpstr>
      <vt:lpstr>Carbon Fibre Composite – μCT Scan Results</vt:lpstr>
      <vt:lpstr>Dielectric Characterisation - Analytical</vt:lpstr>
      <vt:lpstr>Dielectric Characterisation - Numerical</vt:lpstr>
      <vt:lpstr>Challenges and Future Work</vt:lpstr>
      <vt:lpstr>Acknowledgement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Electromagnetic Surface Wave Propagation of Fibre-Reinforced Structural Composite Substrates</dc:title>
  <dc:creator>Helen King</dc:creator>
  <cp:lastModifiedBy>%username%</cp:lastModifiedBy>
  <cp:revision>17</cp:revision>
  <dcterms:created xsi:type="dcterms:W3CDTF">2014-07-31T08:49:38Z</dcterms:created>
  <dcterms:modified xsi:type="dcterms:W3CDTF">2019-09-12T11:57:05Z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0x01010087B7AB1D9504C54F9BDC21A13F3D45F8</vt:lpwstr>
  </property>
  <property fmtid="{D5CDD505-2E9C-101B-9397-08002B2CF9AE}" pid="3" name="BrunelBaseOwner">
    <vt:lpwstr>1;#Internal Communications|01e1b302-1141-47e6-ae68-8b0ede583215</vt:lpwstr>
  </property>
  <property fmtid="{D5CDD505-2E9C-101B-9397-08002B2CF9AE}" pid="4" name="BrunelBaseOwner0">
    <vt:lpwstr>Internal Communications|01e1b302-1141-47e6-ae68-8b0ede583215</vt:lpwstr>
  </property>
  <property fmtid="{D5CDD505-2E9C-101B-9397-08002B2CF9AE}" pid="5" name="TaxKeyword">
    <vt:lpwstr/>
  </property>
  <property fmtid="{D5CDD505-2E9C-101B-9397-08002B2CF9AE}" pid="6" name="BrunelBaseAudience">
    <vt:lpwstr/>
  </property>
  <property fmtid="{D5CDD505-2E9C-101B-9397-08002B2CF9AE}" pid="7" name="l50cde2150514e6e90cdde84639c12b5">
    <vt:lpwstr/>
  </property>
  <property fmtid="{D5CDD505-2E9C-101B-9397-08002B2CF9AE}" pid="8" name="foo">
    <vt:lpwstr/>
  </property>
  <property fmtid="{D5CDD505-2E9C-101B-9397-08002B2CF9AE}" pid="9" name="TaxCatchAll">
    <vt:lpwstr>1;#Internal Communications|01e1b302-1141-47e6-ae68-8b0ede583215</vt:lpwstr>
  </property>
</Properties>
</file>