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2AC070-7A2C-4EFD-957C-360BE57C6C47}"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B996-4A20-440F-ADE9-47E65A144B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AC070-7A2C-4EFD-957C-360BE57C6C47}" type="datetimeFigureOut">
              <a:rPr lang="en-US" smtClean="0"/>
              <a:pPr/>
              <a:t>10/26/2021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7B996-4A20-440F-ADE9-47E65A144B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ajid@widi.wales" TargetMode="External"/><Relationship Id="rId2" Type="http://schemas.openxmlformats.org/officeDocument/2006/relationships/hyperlink" Target="mailto:sajid.khan@myu.edu.pk"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95600"/>
            <a:ext cx="7772400" cy="1470025"/>
          </a:xfrm>
        </p:spPr>
        <p:txBody>
          <a:bodyPr>
            <a:normAutofit/>
          </a:bodyPr>
          <a:lstStyle/>
          <a:p>
            <a:r>
              <a:rPr lang="en-US" sz="2800" b="1" dirty="0">
                <a:solidFill>
                  <a:schemeClr val="tx2"/>
                </a:solidFill>
                <a:latin typeface="Times New Roman" pitchFamily="18" charset="0"/>
                <a:cs typeface="Times New Roman" pitchFamily="18" charset="0"/>
              </a:rPr>
              <a:t>Skeleton Based Human Action Recognition Using Doubly Linked List</a:t>
            </a:r>
          </a:p>
        </p:txBody>
      </p:sp>
      <p:sp>
        <p:nvSpPr>
          <p:cNvPr id="3" name="Subtitle 2"/>
          <p:cNvSpPr>
            <a:spLocks noGrp="1"/>
          </p:cNvSpPr>
          <p:nvPr>
            <p:ph type="subTitle" idx="1"/>
          </p:nvPr>
        </p:nvSpPr>
        <p:spPr>
          <a:xfrm>
            <a:off x="1295400" y="5181600"/>
            <a:ext cx="6400800" cy="762000"/>
          </a:xfrm>
        </p:spPr>
        <p:txBody>
          <a:bodyPr>
            <a:normAutofit/>
          </a:bodyPr>
          <a:lstStyle/>
          <a:p>
            <a:r>
              <a:rPr lang="en-US" sz="2800" b="1" dirty="0">
                <a:solidFill>
                  <a:schemeClr val="tx1"/>
                </a:solidFill>
                <a:latin typeface="Times New Roman" pitchFamily="18" charset="0"/>
                <a:cs typeface="Times New Roman" pitchFamily="18" charset="0"/>
              </a:rPr>
              <a:t>Muhammad Sajid Khan</a:t>
            </a:r>
          </a:p>
        </p:txBody>
      </p:sp>
      <p:pic>
        <p:nvPicPr>
          <p:cNvPr id="1026" name="Picture 2" descr="Wales Institute of Digital Information - Events | AllEvents.in"/>
          <p:cNvPicPr>
            <a:picLocks noChangeAspect="1" noChangeArrowheads="1"/>
          </p:cNvPicPr>
          <p:nvPr/>
        </p:nvPicPr>
        <p:blipFill>
          <a:blip r:embed="rId2"/>
          <a:srcRect t="4545" b="9091"/>
          <a:stretch>
            <a:fillRect/>
          </a:stretch>
        </p:blipFill>
        <p:spPr bwMode="auto">
          <a:xfrm>
            <a:off x="6858000" y="304800"/>
            <a:ext cx="2057400" cy="1776845"/>
          </a:xfrm>
          <a:prstGeom prst="rect">
            <a:avLst/>
          </a:prstGeom>
          <a:noFill/>
        </p:spPr>
      </p:pic>
      <p:pic>
        <p:nvPicPr>
          <p:cNvPr id="6" name="Picture 5" descr="MYU logo.png"/>
          <p:cNvPicPr/>
          <p:nvPr/>
        </p:nvPicPr>
        <p:blipFill>
          <a:blip r:embed="rId3"/>
          <a:srcRect l="13242" t="5063" r="16895" b="4430"/>
          <a:stretch>
            <a:fillRect/>
          </a:stretch>
        </p:blipFill>
        <p:spPr bwMode="auto">
          <a:xfrm>
            <a:off x="457200" y="3048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solidFill>
                <a:latin typeface="Times New Roman" pitchFamily="18" charset="0"/>
                <a:ea typeface="SimSun"/>
                <a:cs typeface="Times New Roman" pitchFamily="18" charset="0"/>
              </a:rPr>
              <a:t>Use of doubly linked list for classification</a:t>
            </a:r>
            <a:endParaRPr lang="en-US" sz="3600" dirty="0">
              <a:solidFill>
                <a:schemeClr val="tx2"/>
              </a:solidFill>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 xmlns:a14="http://schemas.microsoft.com/office/drawing/2010/main" val="0"/>
              </a:ext>
            </a:extLst>
          </a:blip>
          <a:srcRect r="12777" b="11387"/>
          <a:stretch>
            <a:fillRect/>
          </a:stretch>
        </p:blipFill>
        <p:spPr>
          <a:xfrm>
            <a:off x="228600" y="1600200"/>
            <a:ext cx="8610600" cy="4114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a:solidFill>
                  <a:schemeClr val="tx2"/>
                </a:solidFill>
                <a:latin typeface="Times New Roman" pitchFamily="18" charset="0"/>
                <a:cs typeface="Times New Roman" pitchFamily="18" charset="0"/>
              </a:rPr>
              <a:t>Neural Network</a:t>
            </a:r>
          </a:p>
        </p:txBody>
      </p:sp>
      <p:sp>
        <p:nvSpPr>
          <p:cNvPr id="3" name="Content Placeholder 2"/>
          <p:cNvSpPr>
            <a:spLocks noGrp="1"/>
          </p:cNvSpPr>
          <p:nvPr>
            <p:ph idx="1"/>
          </p:nvPr>
        </p:nvSpPr>
        <p:spPr>
          <a:xfrm>
            <a:off x="457200" y="990600"/>
            <a:ext cx="8229600" cy="5562600"/>
          </a:xfrm>
        </p:spPr>
        <p:txBody>
          <a:bodyPr>
            <a:noAutofit/>
          </a:bodyPr>
          <a:lstStyle/>
          <a:p>
            <a:pPr algn="just"/>
            <a:r>
              <a:rPr lang="en-US" sz="2400" dirty="0">
                <a:solidFill>
                  <a:schemeClr val="tx2"/>
                </a:solidFill>
                <a:latin typeface="Times New Roman" pitchFamily="18" charset="0"/>
                <a:cs typeface="Times New Roman" pitchFamily="18" charset="0"/>
              </a:rPr>
              <a:t>The Neural Network employed has four layers: an input layer, upper hidden layer, lower hidden layer, and output layer. </a:t>
            </a:r>
          </a:p>
          <a:p>
            <a:pPr algn="just"/>
            <a:r>
              <a:rPr lang="en-US" sz="2400" dirty="0">
                <a:solidFill>
                  <a:schemeClr val="tx2"/>
                </a:solidFill>
                <a:latin typeface="Times New Roman" pitchFamily="18" charset="0"/>
                <a:cs typeface="Times New Roman" pitchFamily="18" charset="0"/>
              </a:rPr>
              <a:t> The input and upper hidden layers start working simultaneously, with the upper hidden layer responsible for extracting the movements' features.</a:t>
            </a:r>
          </a:p>
          <a:p>
            <a:pPr algn="just"/>
            <a:r>
              <a:rPr lang="en-US" sz="2400" dirty="0">
                <a:solidFill>
                  <a:schemeClr val="tx2"/>
                </a:solidFill>
                <a:latin typeface="Times New Roman" pitchFamily="18" charset="0"/>
                <a:cs typeface="Times New Roman" pitchFamily="18" charset="0"/>
              </a:rPr>
              <a:t>These layers save the values of the features for each node frame-by-frame. The lower hidden layer starts processing as soon as the upper hidden layer begins saving the feature values. </a:t>
            </a:r>
          </a:p>
          <a:p>
            <a:pPr algn="just"/>
            <a:r>
              <a:rPr lang="en-US" sz="2400" dirty="0">
                <a:solidFill>
                  <a:schemeClr val="tx2"/>
                </a:solidFill>
                <a:latin typeface="Times New Roman" pitchFamily="18" charset="0"/>
                <a:cs typeface="Times New Roman" pitchFamily="18" charset="0"/>
              </a:rPr>
              <a:t>The lower layer aggregates the features and filters the nodes with redundant features. </a:t>
            </a:r>
          </a:p>
          <a:p>
            <a:pPr algn="just"/>
            <a:r>
              <a:rPr lang="en-US" sz="2400" dirty="0">
                <a:solidFill>
                  <a:schemeClr val="tx2"/>
                </a:solidFill>
                <a:latin typeface="Times New Roman" pitchFamily="18" charset="0"/>
                <a:cs typeface="Times New Roman" pitchFamily="18" charset="0"/>
              </a:rPr>
              <a:t>The output layer begins processing after the lower hidden layer has finished. </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2"/>
                </a:solidFill>
                <a:latin typeface="Times New Roman" pitchFamily="18" charset="0"/>
                <a:cs typeface="Times New Roman" pitchFamily="18" charset="0"/>
              </a:rPr>
              <a:t>Testing</a:t>
            </a:r>
          </a:p>
        </p:txBody>
      </p:sp>
      <p:sp>
        <p:nvSpPr>
          <p:cNvPr id="3" name="Content Placeholder 2"/>
          <p:cNvSpPr>
            <a:spLocks noGrp="1"/>
          </p:cNvSpPr>
          <p:nvPr>
            <p:ph idx="1"/>
          </p:nvPr>
        </p:nvSpPr>
        <p:spPr>
          <a:xfrm>
            <a:off x="457200" y="1447800"/>
            <a:ext cx="8229600" cy="4038600"/>
          </a:xfrm>
        </p:spPr>
        <p:txBody>
          <a:bodyPr>
            <a:normAutofit fontScale="92500" lnSpcReduction="20000"/>
          </a:bodyPr>
          <a:lstStyle/>
          <a:p>
            <a:pPr algn="just"/>
            <a:r>
              <a:rPr lang="en-US" sz="2600" dirty="0">
                <a:solidFill>
                  <a:schemeClr val="tx2"/>
                </a:solidFill>
                <a:latin typeface="Times New Roman" pitchFamily="18" charset="0"/>
                <a:cs typeface="Times New Roman" pitchFamily="18" charset="0"/>
              </a:rPr>
              <a:t>The experiments were carried out on an i5 system with Windows 10 and 16GB of RAM, utilising almost 100GB of secondary memory. </a:t>
            </a:r>
          </a:p>
          <a:p>
            <a:pPr algn="just"/>
            <a:endParaRPr lang="en-US" sz="2600" dirty="0">
              <a:solidFill>
                <a:schemeClr val="tx2"/>
              </a:solidFill>
              <a:latin typeface="Times New Roman" pitchFamily="18" charset="0"/>
              <a:cs typeface="Times New Roman" pitchFamily="18" charset="0"/>
            </a:endParaRPr>
          </a:p>
          <a:p>
            <a:pPr algn="just"/>
            <a:r>
              <a:rPr lang="en-US" sz="2600" dirty="0">
                <a:solidFill>
                  <a:schemeClr val="tx2"/>
                </a:solidFill>
                <a:latin typeface="Times New Roman" pitchFamily="18" charset="0"/>
                <a:cs typeface="Times New Roman" pitchFamily="18" charset="0"/>
              </a:rPr>
              <a:t>The NTU-RGBD 60 dataset was used to train and test the system. Training took 144 hours using 70% of the dataset (almost 40,000 videos) and was tested using the remaining 16,880 videos.</a:t>
            </a:r>
          </a:p>
          <a:p>
            <a:pPr algn="just"/>
            <a:endParaRPr lang="en-US" sz="2600" dirty="0">
              <a:solidFill>
                <a:schemeClr val="tx2"/>
              </a:solidFill>
              <a:latin typeface="Times New Roman" pitchFamily="18" charset="0"/>
              <a:cs typeface="Times New Roman" pitchFamily="18" charset="0"/>
            </a:endParaRPr>
          </a:p>
          <a:p>
            <a:pPr algn="just"/>
            <a:r>
              <a:rPr lang="en-US" sz="2600" dirty="0">
                <a:solidFill>
                  <a:schemeClr val="tx2"/>
                </a:solidFill>
                <a:latin typeface="Times New Roman" pitchFamily="18" charset="0"/>
                <a:cs typeface="Times New Roman" pitchFamily="18" charset="0"/>
              </a:rPr>
              <a:t>The linked list methodology produced a marked improvement over previous techniques, with an overall accuracy of 97.8% and a reduced training time.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2"/>
                </a:solidFill>
                <a:latin typeface="Times New Roman" pitchFamily="18" charset="0"/>
                <a:cs typeface="Times New Roman" pitchFamily="18" charset="0"/>
              </a:rPr>
              <a:t>A Comparison with other Methodologies</a:t>
            </a:r>
            <a:endParaRPr lang="en-US" sz="2800" dirty="0">
              <a:solidFill>
                <a:schemeClr val="tx2"/>
              </a:solidFill>
            </a:endParaRPr>
          </a:p>
        </p:txBody>
      </p:sp>
      <p:pic>
        <p:nvPicPr>
          <p:cNvPr id="4" name="Picture 15"/>
          <p:cNvPicPr>
            <a:picLocks noChangeAspect="1" noChangeArrowheads="1"/>
          </p:cNvPicPr>
          <p:nvPr/>
        </p:nvPicPr>
        <p:blipFill>
          <a:blip r:embed="rId2"/>
          <a:srcRect/>
          <a:stretch>
            <a:fillRect/>
          </a:stretch>
        </p:blipFill>
        <p:spPr bwMode="auto">
          <a:xfrm>
            <a:off x="1524000" y="2438400"/>
            <a:ext cx="6324600" cy="1837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itchFamily="18" charset="0"/>
                <a:cs typeface="Times New Roman" pitchFamily="18" charset="0"/>
              </a:rPr>
              <a:t>Confusion matrix of observation and prediction</a:t>
            </a:r>
          </a:p>
        </p:txBody>
      </p:sp>
      <p:pic>
        <p:nvPicPr>
          <p:cNvPr id="4" name="Picture 3"/>
          <p:cNvPicPr/>
          <p:nvPr/>
        </p:nvPicPr>
        <p:blipFill>
          <a:blip r:embed="rId2">
            <a:extLst>
              <a:ext uri="{28A0092B-C50C-407E-A947-70E740481C1C}">
                <a14:useLocalDpi xmlns="" xmlns:a14="http://schemas.microsoft.com/office/drawing/2010/main" val="0"/>
              </a:ext>
            </a:extLst>
          </a:blip>
          <a:srcRect l="13129" t="10200" r="12458" b="6430"/>
          <a:stretch>
            <a:fillRect/>
          </a:stretch>
        </p:blipFill>
        <p:spPr>
          <a:xfrm>
            <a:off x="609600" y="1600200"/>
            <a:ext cx="8001000" cy="4419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itchFamily="18" charset="0"/>
                <a:cs typeface="Times New Roman" pitchFamily="18" charset="0"/>
              </a:rPr>
              <a:t>Conclusion</a:t>
            </a:r>
          </a:p>
        </p:txBody>
      </p:sp>
      <p:sp>
        <p:nvSpPr>
          <p:cNvPr id="3" name="Content Placeholder 2"/>
          <p:cNvSpPr>
            <a:spLocks noGrp="1"/>
          </p:cNvSpPr>
          <p:nvPr>
            <p:ph idx="1"/>
          </p:nvPr>
        </p:nvSpPr>
        <p:spPr>
          <a:xfrm>
            <a:off x="533400" y="2895600"/>
            <a:ext cx="8382000" cy="1600200"/>
          </a:xfrm>
        </p:spPr>
        <p:txBody>
          <a:bodyPr/>
          <a:lstStyle/>
          <a:p>
            <a:pPr marL="0" indent="0" algn="just">
              <a:buNone/>
            </a:pPr>
            <a:r>
              <a:rPr lang="en-US" sz="2400" dirty="0">
                <a:solidFill>
                  <a:schemeClr val="tx2"/>
                </a:solidFill>
                <a:latin typeface="Times New Roman" pitchFamily="18" charset="0"/>
                <a:cs typeface="Times New Roman" pitchFamily="18" charset="0"/>
              </a:rPr>
              <a:t>This talk demonstrates how a Skeleton Based Doubly Linked List (SCDLL) can reduce the complexity and improve performance of a neural network based HAR system. The system described produces good results and reduced training time frames.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638800"/>
          </a:xfrm>
        </p:spPr>
        <p:txBody>
          <a:bodyPr>
            <a:normAutofit/>
          </a:bodyPr>
          <a:lstStyle/>
          <a:p>
            <a:pPr algn="ctr">
              <a:buNone/>
            </a:pPr>
            <a:r>
              <a:rPr lang="en-US" sz="4400" dirty="0">
                <a:solidFill>
                  <a:schemeClr val="tx2"/>
                </a:solidFill>
                <a:latin typeface="Times New Roman" pitchFamily="18" charset="0"/>
                <a:ea typeface="+mj-ea"/>
                <a:cs typeface="Times New Roman" pitchFamily="18" charset="0"/>
              </a:rPr>
              <a:t>Send Your Questions</a:t>
            </a:r>
            <a:r>
              <a:rPr lang="en-US" b="1" dirty="0">
                <a:solidFill>
                  <a:schemeClr val="tx2"/>
                </a:solidFill>
              </a:rPr>
              <a:t> </a:t>
            </a:r>
          </a:p>
          <a:p>
            <a:pPr algn="ctr">
              <a:buNone/>
            </a:pPr>
            <a:endParaRPr lang="en-US" dirty="0"/>
          </a:p>
          <a:p>
            <a:pPr algn="ctr">
              <a:buNone/>
            </a:pPr>
            <a:endParaRPr lang="en-US" dirty="0"/>
          </a:p>
          <a:p>
            <a:pPr algn="ctr">
              <a:buNone/>
            </a:pPr>
            <a:endParaRPr lang="en-US" dirty="0"/>
          </a:p>
          <a:p>
            <a:endParaRPr lang="en-US" dirty="0"/>
          </a:p>
          <a:p>
            <a:pPr algn="ctr">
              <a:buNone/>
            </a:pPr>
            <a:endParaRPr lang="en-US" dirty="0">
              <a:hlinkClick r:id="rId2"/>
            </a:endParaRPr>
          </a:p>
          <a:p>
            <a:pPr algn="ctr">
              <a:buNone/>
            </a:pPr>
            <a:endParaRPr lang="en-US" dirty="0">
              <a:hlinkClick r:id="rId2"/>
            </a:endParaRPr>
          </a:p>
          <a:p>
            <a:pPr algn="ctr">
              <a:buNone/>
            </a:pPr>
            <a:r>
              <a:rPr lang="en-US" dirty="0" smtClean="0">
                <a:hlinkClick r:id="rId2"/>
              </a:rPr>
              <a:t>sajid.khan@myu.edu.pk</a:t>
            </a:r>
            <a:endParaRPr lang="en-US" dirty="0"/>
          </a:p>
          <a:p>
            <a:pPr algn="ctr">
              <a:buNone/>
            </a:pPr>
            <a:r>
              <a:rPr lang="en-US" dirty="0" smtClean="0">
                <a:hlinkClick r:id="rId3"/>
              </a:rPr>
              <a:t>sajid@widi.wales</a:t>
            </a:r>
            <a:endParaRPr lang="en-US" dirty="0" smtClean="0"/>
          </a:p>
          <a:p>
            <a:pPr algn="ctr">
              <a:buNone/>
            </a:pPr>
            <a:endParaRPr lang="en-US" dirty="0"/>
          </a:p>
          <a:p>
            <a:endParaRPr lang="en-US" dirty="0"/>
          </a:p>
          <a:p>
            <a:endParaRPr lang="en-US" dirty="0"/>
          </a:p>
        </p:txBody>
      </p:sp>
      <p:pic>
        <p:nvPicPr>
          <p:cNvPr id="20483" name="Picture 3"/>
          <p:cNvPicPr>
            <a:picLocks noChangeAspect="1" noChangeArrowheads="1"/>
          </p:cNvPicPr>
          <p:nvPr/>
        </p:nvPicPr>
        <p:blipFill>
          <a:blip r:embed="rId4"/>
          <a:srcRect/>
          <a:stretch>
            <a:fillRect/>
          </a:stretch>
        </p:blipFill>
        <p:spPr bwMode="auto">
          <a:xfrm>
            <a:off x="3200400" y="1828800"/>
            <a:ext cx="2667000" cy="3178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solidFill>
                  <a:schemeClr val="tx2"/>
                </a:solidFill>
                <a:latin typeface="Times New Roman" pitchFamily="18" charset="0"/>
                <a:cs typeface="Times New Roman" pitchFamily="18" charset="0"/>
              </a:rPr>
              <a:t>Abstract</a:t>
            </a:r>
          </a:p>
        </p:txBody>
      </p:sp>
      <p:sp>
        <p:nvSpPr>
          <p:cNvPr id="6" name="Content Placeholder 5"/>
          <p:cNvSpPr>
            <a:spLocks noGrp="1"/>
          </p:cNvSpPr>
          <p:nvPr>
            <p:ph idx="1"/>
          </p:nvPr>
        </p:nvSpPr>
        <p:spPr>
          <a:xfrm>
            <a:off x="457200" y="1295400"/>
            <a:ext cx="8382000" cy="4525963"/>
          </a:xfrm>
        </p:spPr>
        <p:txBody>
          <a:bodyPr>
            <a:normAutofit fontScale="85000" lnSpcReduction="10000"/>
          </a:bodyPr>
          <a:lstStyle/>
          <a:p>
            <a:pPr algn="just"/>
            <a:r>
              <a:rPr lang="en-US" sz="2400" dirty="0">
                <a:solidFill>
                  <a:schemeClr val="tx2"/>
                </a:solidFill>
                <a:latin typeface="Times New Roman" pitchFamily="18" charset="0"/>
                <a:cs typeface="Times New Roman" pitchFamily="18" charset="0"/>
              </a:rPr>
              <a:t>Human Action Recognition is a significant focus for research because of its many applications in robotics and automation.</a:t>
            </a:r>
          </a:p>
          <a:p>
            <a:pPr algn="just"/>
            <a:r>
              <a:rPr lang="en-US" sz="2400" dirty="0">
                <a:solidFill>
                  <a:schemeClr val="tx2"/>
                </a:solidFill>
                <a:latin typeface="Times New Roman" pitchFamily="18" charset="0"/>
                <a:cs typeface="Times New Roman" pitchFamily="18" charset="0"/>
              </a:rPr>
              <a:t>This talk demonstrates how doubly linked list can be used to sequence the 3D actions recorded as video clips in the NTU RGBD 60 dataset.</a:t>
            </a:r>
          </a:p>
          <a:p>
            <a:pPr algn="just"/>
            <a:r>
              <a:rPr lang="en-US" sz="2400" dirty="0">
                <a:solidFill>
                  <a:schemeClr val="tx2"/>
                </a:solidFill>
                <a:latin typeface="Times New Roman" pitchFamily="18" charset="0"/>
                <a:cs typeface="Times New Roman" pitchFamily="18" charset="0"/>
              </a:rPr>
              <a:t>The nodes and edges in the list represents the joint and bone structure in the human skeleton.</a:t>
            </a:r>
          </a:p>
          <a:p>
            <a:pPr algn="just"/>
            <a:r>
              <a:rPr lang="en-US" sz="2400" dirty="0">
                <a:solidFill>
                  <a:schemeClr val="tx2"/>
                </a:solidFill>
                <a:latin typeface="Times New Roman" pitchFamily="18" charset="0"/>
                <a:cs typeface="Times New Roman" pitchFamily="18" charset="0"/>
              </a:rPr>
              <a:t>Each node holds information about the joints position within the skeleton and pointers to its parent and child nodes. </a:t>
            </a:r>
          </a:p>
          <a:p>
            <a:pPr algn="just"/>
            <a:r>
              <a:rPr lang="en-US" sz="2400" dirty="0">
                <a:solidFill>
                  <a:schemeClr val="tx2"/>
                </a:solidFill>
                <a:latin typeface="Times New Roman" pitchFamily="18" charset="0"/>
                <a:cs typeface="Times New Roman" pitchFamily="18" charset="0"/>
              </a:rPr>
              <a:t>The doubly Linked list is constructed by utilizing the nodes representing the torso  joints and then adding the nodes for the limb's joints.</a:t>
            </a:r>
          </a:p>
          <a:p>
            <a:pPr algn="just"/>
            <a:r>
              <a:rPr lang="en-US" sz="2400" dirty="0">
                <a:solidFill>
                  <a:schemeClr val="tx2"/>
                </a:solidFill>
                <a:latin typeface="Times New Roman" pitchFamily="18" charset="0"/>
                <a:cs typeface="Times New Roman" pitchFamily="18" charset="0"/>
              </a:rPr>
              <a:t>The chosen sequence of nodes preserves  the structural shape of the skeleton. </a:t>
            </a:r>
          </a:p>
          <a:p>
            <a:pPr algn="just"/>
            <a:r>
              <a:rPr lang="en-US" sz="2400" dirty="0">
                <a:solidFill>
                  <a:schemeClr val="tx2"/>
                </a:solidFill>
                <a:latin typeface="Times New Roman" pitchFamily="18" charset="0"/>
                <a:cs typeface="Times New Roman" pitchFamily="18" charset="0"/>
              </a:rPr>
              <a:t>The linked list for many known activities are used as the training set for a classifier capable of identifying subsequent human actions.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lstStyle/>
          <a:p>
            <a:pPr algn="just"/>
            <a:r>
              <a:rPr lang="en-US" sz="2000" dirty="0">
                <a:solidFill>
                  <a:schemeClr val="tx2"/>
                </a:solidFill>
                <a:latin typeface="Times New Roman" pitchFamily="18" charset="0"/>
                <a:cs typeface="Times New Roman" pitchFamily="18" charset="0"/>
              </a:rPr>
              <a:t>Human action recognition (HAR), a complex machine vision problem, has various human-computers interactions (HCI), automation, and computer vision applications. </a:t>
            </a:r>
          </a:p>
          <a:p>
            <a:pPr algn="just"/>
            <a:r>
              <a:rPr lang="en-US" sz="2000" dirty="0">
                <a:solidFill>
                  <a:schemeClr val="tx2"/>
                </a:solidFill>
                <a:latin typeface="Times New Roman" pitchFamily="18" charset="0"/>
                <a:cs typeface="Times New Roman" pitchFamily="18" charset="0"/>
              </a:rPr>
              <a:t>The development of HAR is to enable a computer to perceive the world and the human activity within it. </a:t>
            </a:r>
          </a:p>
          <a:p>
            <a:pPr algn="just"/>
            <a:r>
              <a:rPr lang="en-US" sz="2000" dirty="0">
                <a:solidFill>
                  <a:schemeClr val="tx2"/>
                </a:solidFill>
                <a:latin typeface="Times New Roman" pitchFamily="18" charset="0"/>
                <a:cs typeface="Times New Roman" pitchFamily="18" charset="0"/>
              </a:rPr>
              <a:t>HAR includes several common steps, including detecting human movement using raw data sensor and extracting these movement characteristics to classify the performed actions. </a:t>
            </a:r>
          </a:p>
          <a:p>
            <a:pPr algn="just"/>
            <a:r>
              <a:rPr lang="en-US" sz="2000" dirty="0">
                <a:solidFill>
                  <a:schemeClr val="tx2"/>
                </a:solidFill>
                <a:latin typeface="Times New Roman" pitchFamily="18" charset="0"/>
                <a:cs typeface="Times New Roman" pitchFamily="18" charset="0"/>
              </a:rPr>
              <a:t>This talk present an algorithm that makes use of a series of linked list. </a:t>
            </a:r>
          </a:p>
          <a:p>
            <a:pPr algn="just"/>
            <a:r>
              <a:rPr lang="en-US" sz="2000" dirty="0">
                <a:solidFill>
                  <a:schemeClr val="tx2"/>
                </a:solidFill>
                <a:latin typeface="Times New Roman" pitchFamily="18" charset="0"/>
                <a:cs typeface="Times New Roman" pitchFamily="18" charset="0"/>
              </a:rPr>
              <a:t>Each linked list in the series holds static and dynamic information about human’s position at a point during the performance of a given action. </a:t>
            </a:r>
          </a:p>
          <a:p>
            <a:pPr algn="just"/>
            <a:r>
              <a:rPr lang="en-US" sz="2000" dirty="0">
                <a:solidFill>
                  <a:schemeClr val="tx2"/>
                </a:solidFill>
                <a:latin typeface="Times New Roman" pitchFamily="18" charset="0"/>
                <a:cs typeface="Times New Roman" pitchFamily="18" charset="0"/>
              </a:rPr>
              <a:t>Each linked sequence is fed into a neural network that learns and identifies the human action performed</a:t>
            </a:r>
          </a:p>
          <a:p>
            <a:pPr algn="just"/>
            <a:endParaRPr lang="en-US" sz="2000" dirty="0">
              <a:solidFill>
                <a:schemeClr val="tx2"/>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2"/>
                </a:solidFill>
                <a:latin typeface="Times New Roman" pitchFamily="18" charset="0"/>
                <a:cs typeface="Times New Roman" pitchFamily="18" charset="0"/>
              </a:rPr>
              <a:t>Sample Frames from “NTU RGBD Dataset”</a:t>
            </a:r>
          </a:p>
        </p:txBody>
      </p:sp>
      <p:pic>
        <p:nvPicPr>
          <p:cNvPr id="4101" name="Picture 5" descr="https://production-media.paperswithcode.com/datasets/Screen_Shot_2021-01-28_at_2.19.00_PM.png"/>
          <p:cNvPicPr>
            <a:picLocks noChangeAspect="1" noChangeArrowheads="1"/>
          </p:cNvPicPr>
          <p:nvPr/>
        </p:nvPicPr>
        <p:blipFill>
          <a:blip r:embed="rId2"/>
          <a:srcRect t="4906"/>
          <a:stretch>
            <a:fillRect/>
          </a:stretch>
        </p:blipFill>
        <p:spPr bwMode="auto">
          <a:xfrm>
            <a:off x="2362200" y="1371600"/>
            <a:ext cx="4381500" cy="44312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imes New Roman" pitchFamily="18" charset="0"/>
                <a:cs typeface="Times New Roman" pitchFamily="18" charset="0"/>
              </a:rPr>
              <a:t>Dataset Video Clip and Skeleton Detection</a:t>
            </a:r>
          </a:p>
        </p:txBody>
      </p:sp>
      <p:pic>
        <p:nvPicPr>
          <p:cNvPr id="17410" name="Picture 2"/>
          <p:cNvPicPr>
            <a:picLocks noGrp="1" noChangeAspect="1" noChangeArrowheads="1"/>
          </p:cNvPicPr>
          <p:nvPr>
            <p:ph idx="1"/>
          </p:nvPr>
        </p:nvPicPr>
        <p:blipFill>
          <a:blip r:embed="rId2"/>
          <a:srcRect/>
          <a:stretch>
            <a:fillRect/>
          </a:stretch>
        </p:blipFill>
        <p:spPr bwMode="auto">
          <a:xfrm>
            <a:off x="457200" y="2743200"/>
            <a:ext cx="3221288" cy="20574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5716701" y="2514600"/>
            <a:ext cx="3427299" cy="2362200"/>
          </a:xfrm>
          <a:prstGeom prst="rect">
            <a:avLst/>
          </a:prstGeom>
          <a:noFill/>
          <a:ln w="9525">
            <a:noFill/>
            <a:miter lim="800000"/>
            <a:headEnd/>
            <a:tailEnd/>
          </a:ln>
          <a:effectLst/>
        </p:spPr>
      </p:pic>
      <p:sp>
        <p:nvSpPr>
          <p:cNvPr id="8" name="Right Arrow 7"/>
          <p:cNvSpPr/>
          <p:nvPr/>
        </p:nvSpPr>
        <p:spPr>
          <a:xfrm>
            <a:off x="4267200" y="36576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solidFill>
                <a:latin typeface="Times New Roman" pitchFamily="18" charset="0"/>
                <a:cs typeface="Times New Roman" pitchFamily="18" charset="0"/>
              </a:rPr>
              <a:t>Previous Work</a:t>
            </a:r>
          </a:p>
        </p:txBody>
      </p:sp>
      <p:pic>
        <p:nvPicPr>
          <p:cNvPr id="18434" name="Picture 2"/>
          <p:cNvPicPr>
            <a:picLocks noGrp="1" noChangeAspect="1" noChangeArrowheads="1"/>
          </p:cNvPicPr>
          <p:nvPr>
            <p:ph idx="4294967295"/>
          </p:nvPr>
        </p:nvPicPr>
        <p:blipFill>
          <a:blip r:embed="rId2"/>
          <a:srcRect/>
          <a:stretch>
            <a:fillRect/>
          </a:stretch>
        </p:blipFill>
        <p:spPr bwMode="auto">
          <a:xfrm>
            <a:off x="304800" y="1676400"/>
            <a:ext cx="2495550" cy="3343275"/>
          </a:xfrm>
          <a:prstGeom prst="rect">
            <a:avLst/>
          </a:prstGeom>
          <a:noFill/>
          <a:ln w="9525">
            <a:noFill/>
            <a:miter lim="800000"/>
            <a:headEnd/>
            <a:tailEnd/>
          </a:ln>
          <a:effectLst/>
        </p:spPr>
      </p:pic>
      <p:sp>
        <p:nvSpPr>
          <p:cNvPr id="5" name="Right Arrow 4"/>
          <p:cNvSpPr/>
          <p:nvPr/>
        </p:nvSpPr>
        <p:spPr>
          <a:xfrm>
            <a:off x="3505200" y="31242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5" name="Picture 3"/>
          <p:cNvPicPr>
            <a:picLocks noChangeAspect="1" noChangeArrowheads="1"/>
          </p:cNvPicPr>
          <p:nvPr/>
        </p:nvPicPr>
        <p:blipFill>
          <a:blip r:embed="rId3"/>
          <a:srcRect/>
          <a:stretch>
            <a:fillRect/>
          </a:stretch>
        </p:blipFill>
        <p:spPr bwMode="auto">
          <a:xfrm>
            <a:off x="5486400" y="1752600"/>
            <a:ext cx="2685055" cy="3124200"/>
          </a:xfrm>
          <a:prstGeom prst="rect">
            <a:avLst/>
          </a:prstGeom>
          <a:noFill/>
          <a:ln w="9525">
            <a:noFill/>
            <a:miter lim="800000"/>
            <a:headEnd/>
            <a:tailEnd/>
          </a:ln>
          <a:effectLst/>
        </p:spPr>
      </p:pic>
      <p:sp>
        <p:nvSpPr>
          <p:cNvPr id="7" name="Title 1"/>
          <p:cNvSpPr txBox="1">
            <a:spLocks/>
          </p:cNvSpPr>
          <p:nvPr/>
        </p:nvSpPr>
        <p:spPr>
          <a:xfrm>
            <a:off x="457200" y="5410200"/>
            <a:ext cx="8229600" cy="685800"/>
          </a:xfrm>
          <a:prstGeom prst="rect">
            <a:avLst/>
          </a:prstGeom>
        </p:spPr>
        <p:txBody>
          <a:bodyPr vert="horz" lIns="91440" tIns="45720" rIns="91440" bIns="45720" rtlCol="0" anchor="ctr">
            <a:normAutofit/>
          </a:bodyPr>
          <a:lstStyle/>
          <a:p>
            <a:pPr lvl="0">
              <a:spcBef>
                <a:spcPct val="0"/>
              </a:spcBef>
            </a:pPr>
            <a:r>
              <a:rPr lang="en-US" sz="2000" dirty="0">
                <a:solidFill>
                  <a:schemeClr val="tx2"/>
                </a:solidFill>
                <a:latin typeface="Times New Roman" pitchFamily="18" charset="0"/>
                <a:cs typeface="Times New Roman" pitchFamily="18" charset="0"/>
              </a:rPr>
              <a:t>Directed Acyclic Graph                                                  Structure Tree</a:t>
            </a:r>
            <a:endParaRPr kumimoji="0" lang="en-US" sz="200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solidFill>
                <a:latin typeface="Times New Roman" pitchFamily="18" charset="0"/>
                <a:cs typeface="Times New Roman" pitchFamily="18" charset="0"/>
              </a:rPr>
              <a:t>Proposed Method</a:t>
            </a:r>
          </a:p>
        </p:txBody>
      </p:sp>
      <p:pic>
        <p:nvPicPr>
          <p:cNvPr id="19458" name="Picture 2"/>
          <p:cNvPicPr>
            <a:picLocks noChangeAspect="1" noChangeArrowheads="1"/>
          </p:cNvPicPr>
          <p:nvPr/>
        </p:nvPicPr>
        <p:blipFill>
          <a:blip r:embed="rId2"/>
          <a:srcRect/>
          <a:stretch>
            <a:fillRect/>
          </a:stretch>
        </p:blipFill>
        <p:spPr bwMode="auto">
          <a:xfrm>
            <a:off x="0" y="1828800"/>
            <a:ext cx="3695075" cy="3657600"/>
          </a:xfrm>
          <a:prstGeom prst="rect">
            <a:avLst/>
          </a:prstGeom>
          <a:noFill/>
          <a:ln w="9525">
            <a:noFill/>
            <a:miter lim="800000"/>
            <a:headEnd/>
            <a:tailEnd/>
          </a:ln>
          <a:effectLst/>
        </p:spPr>
      </p:pic>
      <p:sp>
        <p:nvSpPr>
          <p:cNvPr id="6" name="Right Arrow 5"/>
          <p:cNvSpPr/>
          <p:nvPr/>
        </p:nvSpPr>
        <p:spPr>
          <a:xfrm>
            <a:off x="3810000" y="35814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9" name="Picture 3"/>
          <p:cNvPicPr>
            <a:picLocks noChangeAspect="1" noChangeArrowheads="1"/>
          </p:cNvPicPr>
          <p:nvPr/>
        </p:nvPicPr>
        <p:blipFill>
          <a:blip r:embed="rId3"/>
          <a:srcRect/>
          <a:stretch>
            <a:fillRect/>
          </a:stretch>
        </p:blipFill>
        <p:spPr bwMode="auto">
          <a:xfrm>
            <a:off x="5257800" y="1752600"/>
            <a:ext cx="3724275" cy="4076700"/>
          </a:xfrm>
          <a:prstGeom prst="rect">
            <a:avLst/>
          </a:prstGeom>
          <a:noFill/>
          <a:ln w="9525">
            <a:noFill/>
            <a:miter lim="800000"/>
            <a:headEnd/>
            <a:tailEnd/>
          </a:ln>
          <a:effectLst/>
        </p:spPr>
      </p:pic>
      <p:sp>
        <p:nvSpPr>
          <p:cNvPr id="7" name="Title 1"/>
          <p:cNvSpPr txBox="1">
            <a:spLocks/>
          </p:cNvSpPr>
          <p:nvPr/>
        </p:nvSpPr>
        <p:spPr>
          <a:xfrm>
            <a:off x="457200" y="5715000"/>
            <a:ext cx="8229600" cy="685800"/>
          </a:xfrm>
          <a:prstGeom prst="rect">
            <a:avLst/>
          </a:prstGeom>
        </p:spPr>
        <p:txBody>
          <a:bodyPr vert="horz" lIns="91440" tIns="45720" rIns="91440" bIns="45720" rtlCol="0" anchor="ctr">
            <a:normAutofit/>
          </a:bodyPr>
          <a:lstStyle/>
          <a:p>
            <a:pPr lvl="0">
              <a:spcBef>
                <a:spcPct val="0"/>
              </a:spcBef>
            </a:pPr>
            <a:r>
              <a:rPr lang="en-US" sz="2000" dirty="0" smtClean="0">
                <a:solidFill>
                  <a:schemeClr val="tx2"/>
                </a:solidFill>
                <a:latin typeface="Times New Roman" pitchFamily="18" charset="0"/>
                <a:cs typeface="Times New Roman" pitchFamily="18" charset="0"/>
              </a:rPr>
              <a:t> Tree Structure                                                           Doubly linked list</a:t>
            </a:r>
            <a:endParaRPr kumimoji="0" lang="en-US" sz="200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305800" cy="5943600"/>
          </a:xfrm>
        </p:spPr>
        <p:txBody>
          <a:bodyPr>
            <a:normAutofit fontScale="70000" lnSpcReduction="20000"/>
          </a:bodyPr>
          <a:lstStyle/>
          <a:p>
            <a:pPr algn="just"/>
            <a:r>
              <a:rPr lang="en-US" dirty="0">
                <a:solidFill>
                  <a:schemeClr val="tx2"/>
                </a:solidFill>
                <a:latin typeface="Times New Roman"/>
                <a:ea typeface="SimSun"/>
              </a:rPr>
              <a:t>This paper proposes a sequence-based method that uses a Doubly Linked List to represent the skeleton. Initially, a hash table representing each element of the doubly linked list is constructed.</a:t>
            </a:r>
          </a:p>
          <a:p>
            <a:pPr algn="just"/>
            <a:endParaRPr lang="en-US" dirty="0">
              <a:solidFill>
                <a:schemeClr val="tx2"/>
              </a:solidFill>
              <a:latin typeface="Times New Roman"/>
              <a:ea typeface="SimSun"/>
            </a:endParaRPr>
          </a:p>
          <a:p>
            <a:pPr algn="just"/>
            <a:r>
              <a:rPr lang="en-US" dirty="0">
                <a:solidFill>
                  <a:schemeClr val="tx2"/>
                </a:solidFill>
                <a:latin typeface="Times New Roman"/>
                <a:ea typeface="SimSun"/>
              </a:rPr>
              <a:t>The table comprises the central joints or skeleton, i.e.., head, nose, neck, back and spine joints (note that the neck and spine joints appear twice). </a:t>
            </a:r>
          </a:p>
          <a:p>
            <a:pPr algn="just"/>
            <a:endParaRPr lang="en-US" dirty="0">
              <a:solidFill>
                <a:schemeClr val="tx2"/>
              </a:solidFill>
              <a:latin typeface="Times New Roman"/>
              <a:ea typeface="SimSun"/>
            </a:endParaRPr>
          </a:p>
          <a:p>
            <a:pPr algn="just"/>
            <a:r>
              <a:rPr lang="en-US" dirty="0">
                <a:solidFill>
                  <a:schemeClr val="tx2"/>
                </a:solidFill>
                <a:latin typeface="Times New Roman"/>
                <a:ea typeface="SimSun"/>
              </a:rPr>
              <a:t>The linked list elements representing the arms are attached to the neck element. Similarly, the linked list elements representing the legs are connected to the spine joint element.</a:t>
            </a:r>
          </a:p>
          <a:p>
            <a:pPr algn="just"/>
            <a:endParaRPr lang="en-US" dirty="0">
              <a:solidFill>
                <a:schemeClr val="tx2"/>
              </a:solidFill>
              <a:latin typeface="Times New Roman"/>
              <a:ea typeface="SimSun"/>
            </a:endParaRPr>
          </a:p>
          <a:p>
            <a:pPr algn="just"/>
            <a:r>
              <a:rPr lang="en-US" dirty="0">
                <a:solidFill>
                  <a:schemeClr val="tx2"/>
                </a:solidFill>
                <a:latin typeface="Times New Roman"/>
                <a:ea typeface="SimSun"/>
              </a:rPr>
              <a:t> The joints of the backbone are also interconnected. The node of the linked list represents the joint of the arms and legs. Each node (whether in the linked list or hash table) holds information about its position and connected nodes, as shown in figure. 1. </a:t>
            </a:r>
          </a:p>
          <a:p>
            <a:pPr algn="just"/>
            <a:endParaRPr lang="en-US" dirty="0">
              <a:solidFill>
                <a:schemeClr val="tx2"/>
              </a:solidFill>
              <a:latin typeface="Times New Roman"/>
              <a:ea typeface="SimSun"/>
            </a:endParaRPr>
          </a:p>
          <a:p>
            <a:pPr algn="just"/>
            <a:r>
              <a:rPr lang="en-US" dirty="0">
                <a:solidFill>
                  <a:schemeClr val="tx2"/>
                </a:solidFill>
                <a:latin typeface="Times New Roman"/>
                <a:ea typeface="SimSun"/>
              </a:rPr>
              <a:t>The node numbers and names for the skeletal structure are given in table.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Times New Roman" pitchFamily="18" charset="0"/>
                <a:cs typeface="Times New Roman" pitchFamily="18" charset="0"/>
              </a:rPr>
              <a:t>Human Skeleton Representation on Node</a:t>
            </a:r>
            <a:endParaRPr lang="en-US" sz="3600" dirty="0">
              <a:solidFill>
                <a:schemeClr val="tx2"/>
              </a:solidFill>
              <a:latin typeface="Times New Roman" pitchFamily="18" charset="0"/>
              <a:cs typeface="Times New Roman" pitchFamily="18" charset="0"/>
            </a:endParaRPr>
          </a:p>
        </p:txBody>
      </p:sp>
      <p:pic>
        <p:nvPicPr>
          <p:cNvPr id="4" name="Picture 12"/>
          <p:cNvPicPr>
            <a:picLocks noChangeAspect="1" noChangeArrowheads="1"/>
          </p:cNvPicPr>
          <p:nvPr/>
        </p:nvPicPr>
        <p:blipFill>
          <a:blip r:embed="rId2"/>
          <a:srcRect/>
          <a:stretch>
            <a:fillRect/>
          </a:stretch>
        </p:blipFill>
        <p:spPr bwMode="auto">
          <a:xfrm>
            <a:off x="1371600" y="1905000"/>
            <a:ext cx="5825278" cy="3581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742</Words>
  <Application>Microsoft Office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Skeleton Based Human Action Recognition Using Doubly Linked List</vt:lpstr>
      <vt:lpstr>Abstract</vt:lpstr>
      <vt:lpstr>Introduction</vt:lpstr>
      <vt:lpstr>Sample Frames from “NTU RGBD Dataset”</vt:lpstr>
      <vt:lpstr>Dataset Video Clip and Skeleton Detection</vt:lpstr>
      <vt:lpstr>Previous Work</vt:lpstr>
      <vt:lpstr>Proposed Method</vt:lpstr>
      <vt:lpstr>Slide 8</vt:lpstr>
      <vt:lpstr>Human Skeleton Representation on Node</vt:lpstr>
      <vt:lpstr>Use of doubly linked list for classification</vt:lpstr>
      <vt:lpstr>Neural Network</vt:lpstr>
      <vt:lpstr>Testing</vt:lpstr>
      <vt:lpstr>A Comparison with other Methodologies</vt:lpstr>
      <vt:lpstr>Confusion matrix of observation and prediction</vt:lpstr>
      <vt:lpstr>Conclusion</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Khan</dc:creator>
  <cp:lastModifiedBy>decent decent</cp:lastModifiedBy>
  <cp:revision>67</cp:revision>
  <dcterms:created xsi:type="dcterms:W3CDTF">2021-09-21T04:30:20Z</dcterms:created>
  <dcterms:modified xsi:type="dcterms:W3CDTF">2021-10-26T13:27:32Z</dcterms:modified>
</cp:coreProperties>
</file>