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1"/>
  </p:sldMasterIdLst>
  <p:notesMasterIdLst>
    <p:notesMasterId r:id="rId25"/>
  </p:notesMasterIdLst>
  <p:sldIdLst>
    <p:sldId id="262" r:id="rId2"/>
    <p:sldId id="284" r:id="rId3"/>
    <p:sldId id="263" r:id="rId4"/>
    <p:sldId id="264" r:id="rId5"/>
    <p:sldId id="265" r:id="rId6"/>
    <p:sldId id="266" r:id="rId7"/>
    <p:sldId id="287" r:id="rId8"/>
    <p:sldId id="267" r:id="rId9"/>
    <p:sldId id="268" r:id="rId10"/>
    <p:sldId id="269" r:id="rId11"/>
    <p:sldId id="270" r:id="rId12"/>
    <p:sldId id="279" r:id="rId13"/>
    <p:sldId id="271" r:id="rId14"/>
    <p:sldId id="272" r:id="rId15"/>
    <p:sldId id="273" r:id="rId16"/>
    <p:sldId id="278" r:id="rId17"/>
    <p:sldId id="274" r:id="rId18"/>
    <p:sldId id="275" r:id="rId19"/>
    <p:sldId id="276" r:id="rId20"/>
    <p:sldId id="277" r:id="rId21"/>
    <p:sldId id="280" r:id="rId22"/>
    <p:sldId id="285" r:id="rId23"/>
    <p:sldId id="286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600"/>
    <a:srgbClr val="8DB9CA"/>
    <a:srgbClr val="F6BE00"/>
    <a:srgbClr val="D6D2C4"/>
    <a:srgbClr val="B2E2ED"/>
    <a:srgbClr val="00FFFF"/>
    <a:srgbClr val="00FDFF"/>
    <a:srgbClr val="A4DBE8"/>
    <a:srgbClr val="BBC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73" autoAdjust="0"/>
    <p:restoredTop sz="94705"/>
  </p:normalViewPr>
  <p:slideViewPr>
    <p:cSldViewPr snapToGrid="0" snapToObjects="1">
      <p:cViewPr varScale="1">
        <p:scale>
          <a:sx n="116" d="100"/>
          <a:sy n="116" d="100"/>
        </p:scale>
        <p:origin x="1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EE1CD-6EDF-5C43-ACE9-942F6C137C3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55201-7865-8744-8A9B-9F5FC03C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07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463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EA76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06039"/>
            <a:ext cx="7886700" cy="2026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288000"/>
            <a:ext cx="5488958" cy="2930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reframe banner">
    <p:bg>
      <p:bgPr>
        <a:solidFill>
          <a:srgbClr val="EA7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8713"/>
            <a:ext cx="7886700" cy="67881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EA76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2185"/>
            <a:ext cx="3886200" cy="26205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2185"/>
            <a:ext cx="3886200" cy="26205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658"/>
            <a:ext cx="9144000" cy="409398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16000"/>
            <a:ext cx="5488958" cy="2930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00742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65187" y="165584"/>
            <a:ext cx="3216840" cy="7049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/>
            <a:endParaRPr lang="en-GB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13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0000" indent="-900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949E1-0A8A-407A-98CC-18C08F5AB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19" y="1524001"/>
            <a:ext cx="8199761" cy="310872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Laser Plasma Accelerator X-ray Sources </a:t>
            </a:r>
          </a:p>
          <a:p>
            <a:pPr marL="0" indent="0" algn="ctr">
              <a:buNone/>
            </a:pPr>
            <a:r>
              <a:rPr lang="en-US" sz="3200" dirty="0"/>
              <a:t>and their Applications so far….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Dr. Christopher Thornton </a:t>
            </a:r>
          </a:p>
          <a:p>
            <a:pPr marL="0" indent="0" algn="ctr">
              <a:buNone/>
            </a:pPr>
            <a:r>
              <a:rPr lang="en-US" sz="2000" dirty="0"/>
              <a:t>christopher.thornton@ucl.ac.uk</a:t>
            </a:r>
            <a:r>
              <a:rPr lang="en-US" sz="3200" dirty="0"/>
              <a:t> </a:t>
            </a:r>
            <a:endParaRPr lang="en-GB" sz="32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109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248275" cy="675812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Betatron</a:t>
            </a:r>
            <a:r>
              <a:rPr lang="en-US" dirty="0">
                <a:solidFill>
                  <a:schemeClr val="bg1"/>
                </a:solidFill>
              </a:rPr>
              <a:t> Properties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76448-7266-4FDE-A4D5-AD7FD679B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423" y="2249693"/>
            <a:ext cx="4560451" cy="1854937"/>
          </a:xfrm>
        </p:spPr>
        <p:txBody>
          <a:bodyPr>
            <a:normAutofit fontScale="92500"/>
          </a:bodyPr>
          <a:lstStyle/>
          <a:p>
            <a:r>
              <a:rPr lang="en-US" dirty="0"/>
              <a:t>Energy: 10 – 100 keV</a:t>
            </a:r>
          </a:p>
          <a:p>
            <a:r>
              <a:rPr lang="en-US" dirty="0"/>
              <a:t>Spectrum: Broad </a:t>
            </a:r>
          </a:p>
          <a:p>
            <a:r>
              <a:rPr lang="en-US" dirty="0"/>
              <a:t>Flux: 10</a:t>
            </a:r>
            <a:r>
              <a:rPr lang="en-US" baseline="30000" dirty="0"/>
              <a:t>8 </a:t>
            </a:r>
            <a:r>
              <a:rPr lang="en-US" dirty="0"/>
              <a:t>photons/pulse</a:t>
            </a:r>
          </a:p>
          <a:p>
            <a:r>
              <a:rPr lang="en-US" dirty="0"/>
              <a:t>Divergence: Parallel Beam 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5A4664-55AB-4A5D-AC86-80533DE9F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06" y="1481866"/>
            <a:ext cx="4074594" cy="3390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434002-6A46-4710-A28C-18A3DBC29228}"/>
              </a:ext>
            </a:extLst>
          </p:cNvPr>
          <p:cNvSpPr txBox="1"/>
          <p:nvPr/>
        </p:nvSpPr>
        <p:spPr>
          <a:xfrm>
            <a:off x="8600887" y="476147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9/22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16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248275" cy="675812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Betatron</a:t>
            </a:r>
            <a:r>
              <a:rPr lang="en-US" dirty="0">
                <a:solidFill>
                  <a:schemeClr val="bg1"/>
                </a:solidFill>
              </a:rPr>
              <a:t> Examples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A8BA8568-121B-485D-AE14-3379A7188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4874139"/>
            <a:ext cx="330390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dirty="0"/>
              <a:t>J. Cole, </a:t>
            </a:r>
            <a:r>
              <a:rPr lang="fr-FR" altLang="en-US" sz="1100" dirty="0"/>
              <a:t>PNAS 10.1073/pnas.1802314115 </a:t>
            </a:r>
            <a:r>
              <a:rPr lang="en-GB" altLang="en-US" sz="1100" dirty="0"/>
              <a:t>(2018)</a:t>
            </a:r>
          </a:p>
        </p:txBody>
      </p:sp>
      <p:pic>
        <p:nvPicPr>
          <p:cNvPr id="7" name="Picture 2" descr="C:\Users\xgs72462\Desktop\PMB paper\EPS Figures\FIG_tomoslices.png">
            <a:extLst>
              <a:ext uri="{FF2B5EF4-FFF2-40B4-BE49-F238E27FC236}">
                <a16:creationId xmlns:a16="http://schemas.microsoft.com/office/drawing/2014/main" id="{B6D9DB88-EC3D-4F2B-AA18-DD9BE1CE0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38544" b="49356"/>
          <a:stretch>
            <a:fillRect/>
          </a:stretch>
        </p:blipFill>
        <p:spPr bwMode="auto">
          <a:xfrm>
            <a:off x="4433640" y="1501767"/>
            <a:ext cx="4040063" cy="295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9">
            <a:extLst>
              <a:ext uri="{FF2B5EF4-FFF2-40B4-BE49-F238E27FC236}">
                <a16:creationId xmlns:a16="http://schemas.microsoft.com/office/drawing/2014/main" id="{DE342B90-53AD-4712-955B-273C4E7D0BE4}"/>
              </a:ext>
            </a:extLst>
          </p:cNvPr>
          <p:cNvGrpSpPr>
            <a:grpSpLocks/>
          </p:cNvGrpSpPr>
          <p:nvPr/>
        </p:nvGrpSpPr>
        <p:grpSpPr bwMode="auto">
          <a:xfrm>
            <a:off x="670297" y="1501767"/>
            <a:ext cx="516381" cy="281550"/>
            <a:chOff x="-1104606" y="3657597"/>
            <a:chExt cx="526106" cy="28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7A222AE-E30A-428B-ACAB-BAE735099C03}"/>
                </a:ext>
              </a:extLst>
            </p:cNvPr>
            <p:cNvCxnSpPr/>
            <p:nvPr/>
          </p:nvCxnSpPr>
          <p:spPr>
            <a:xfrm>
              <a:off x="-1067027" y="3657597"/>
              <a:ext cx="0" cy="28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5CFFEC32-FB95-4439-A5D4-03337436D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04606" y="3659664"/>
              <a:ext cx="52610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200">
                  <a:solidFill>
                    <a:srgbClr val="3C8C93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dirty="0"/>
                <a:t>1mm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ABAE628-F05C-4BE3-AB50-313BFC5035D0}"/>
              </a:ext>
            </a:extLst>
          </p:cNvPr>
          <p:cNvSpPr txBox="1"/>
          <p:nvPr/>
        </p:nvSpPr>
        <p:spPr>
          <a:xfrm>
            <a:off x="8600887" y="4761471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emini micro CT - MOUSE MOVIE">
            <a:hlinkClick r:id="" action="ppaction://media"/>
            <a:extLst>
              <a:ext uri="{FF2B5EF4-FFF2-40B4-BE49-F238E27FC236}">
                <a16:creationId xmlns:a16="http://schemas.microsoft.com/office/drawing/2014/main" id="{72B92DA7-63D1-4760-8C11-698F72C23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3562" y="1388130"/>
            <a:ext cx="2146519" cy="31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9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248275" cy="675812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Betatron</a:t>
            </a:r>
            <a:r>
              <a:rPr lang="en-US" dirty="0">
                <a:solidFill>
                  <a:schemeClr val="bg1"/>
                </a:solidFill>
              </a:rPr>
              <a:t> Examples 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D96C22-3E45-453A-A435-92E7B79669F7}"/>
              </a:ext>
            </a:extLst>
          </p:cNvPr>
          <p:cNvCxnSpPr>
            <a:cxnSpLocks/>
          </p:cNvCxnSpPr>
          <p:nvPr/>
        </p:nvCxnSpPr>
        <p:spPr>
          <a:xfrm flipV="1">
            <a:off x="4754881" y="1644974"/>
            <a:ext cx="0" cy="275999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5A0EFE0-3D3D-4F99-9368-99FEB9D3A41B}"/>
              </a:ext>
            </a:extLst>
          </p:cNvPr>
          <p:cNvSpPr txBox="1"/>
          <p:nvPr/>
        </p:nvSpPr>
        <p:spPr>
          <a:xfrm>
            <a:off x="8559697" y="4761471"/>
            <a:ext cx="556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11/22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 descr="M:\TAOPS\2017\Expts 2017\Gemini TA3\Facility Work\Imaging weeks\RESULTS (CONFIDENTIAL)\Preliminary results\NCC sandwiches\Intact composite sandwich.jpg">
            <a:extLst>
              <a:ext uri="{FF2B5EF4-FFF2-40B4-BE49-F238E27FC236}">
                <a16:creationId xmlns:a16="http://schemas.microsoft.com/office/drawing/2014/main" id="{A43EE0AB-1A0A-4A08-B4E3-2366B09BE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1" y="1378079"/>
            <a:ext cx="3026891" cy="302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D18458-F9CC-4016-A63B-40D5DB514EC6}"/>
              </a:ext>
            </a:extLst>
          </p:cNvPr>
          <p:cNvSpPr txBox="1"/>
          <p:nvPr/>
        </p:nvSpPr>
        <p:spPr>
          <a:xfrm>
            <a:off x="518210" y="4644017"/>
            <a:ext cx="2853426" cy="36579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Calibri" panose="020F0502020204030204" pitchFamily="34" charset="0"/>
              </a:rPr>
              <a:t>Intact tufted sandwich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8340DE-D4FC-48BD-B0D3-F82863E17480}"/>
              </a:ext>
            </a:extLst>
          </p:cNvPr>
          <p:cNvSpPr txBox="1"/>
          <p:nvPr/>
        </p:nvSpPr>
        <p:spPr>
          <a:xfrm>
            <a:off x="5127649" y="4644017"/>
            <a:ext cx="2850912" cy="36579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Calibri" panose="020F0502020204030204" pitchFamily="34" charset="0"/>
              </a:rPr>
              <a:t>Crushed tufted sandwich</a:t>
            </a:r>
          </a:p>
        </p:txBody>
      </p:sp>
      <p:pic>
        <p:nvPicPr>
          <p:cNvPr id="24" name="Picture 3" descr="M:\TAOPS\2017\Expts 2017\Gemini TA3\Facility Work\Imaging weeks\RESULTS (CONFIDENTIAL)\Preliminary results\NCC sandwiches\NCC 4.jpg">
            <a:extLst>
              <a:ext uri="{FF2B5EF4-FFF2-40B4-BE49-F238E27FC236}">
                <a16:creationId xmlns:a16="http://schemas.microsoft.com/office/drawing/2014/main" id="{7AAD3B22-61DE-4615-BD77-EC731B997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794" y="1378079"/>
            <a:ext cx="3026891" cy="302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369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248275" cy="6758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Bremsstrahlung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EC0FFF-0A22-4BE3-B8B4-602406FB9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2318618"/>
            <a:ext cx="8639175" cy="14156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816B85-A3AC-4FB0-BCAC-6ED65376FD6A}"/>
              </a:ext>
            </a:extLst>
          </p:cNvPr>
          <p:cNvSpPr/>
          <p:nvPr/>
        </p:nvSpPr>
        <p:spPr>
          <a:xfrm>
            <a:off x="38098" y="4769165"/>
            <a:ext cx="49870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Albert, F. &amp; Thomas, A. G Plasma Phys. Control. Fusion 58, 103001 (2016)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7B54CD-1B10-4C8E-9E9B-CFD77C56E9EB}"/>
              </a:ext>
            </a:extLst>
          </p:cNvPr>
          <p:cNvSpPr txBox="1"/>
          <p:nvPr/>
        </p:nvSpPr>
        <p:spPr>
          <a:xfrm>
            <a:off x="8600887" y="4761471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12/22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20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1"/>
            <a:ext cx="5248275" cy="9873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Bremsstrahlung Properties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FFA56A-A2E4-4EFD-A055-2C927FD5E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025" y="2198417"/>
            <a:ext cx="4155849" cy="18549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Energy: 1 – 10’s MeV</a:t>
            </a:r>
          </a:p>
          <a:p>
            <a:pPr marL="0" indent="0">
              <a:buNone/>
            </a:pPr>
            <a:r>
              <a:rPr lang="en-US" dirty="0"/>
              <a:t>Spectrum: Broad </a:t>
            </a:r>
          </a:p>
          <a:p>
            <a:pPr marL="0" indent="0">
              <a:buNone/>
            </a:pPr>
            <a:r>
              <a:rPr lang="en-US" dirty="0"/>
              <a:t>Flux: 10</a:t>
            </a:r>
            <a:r>
              <a:rPr lang="en-US" baseline="30000" dirty="0"/>
              <a:t>9 </a:t>
            </a:r>
            <a:r>
              <a:rPr lang="en-US" dirty="0"/>
              <a:t>photons/pulse</a:t>
            </a:r>
          </a:p>
          <a:p>
            <a:pPr marL="0" indent="0">
              <a:buNone/>
            </a:pPr>
            <a:r>
              <a:rPr lang="en-US" dirty="0"/>
              <a:t>Divergence: Cone Beam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84560-1F76-4146-96D7-B78CFD16F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38" y="1521303"/>
            <a:ext cx="4067062" cy="32091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6AECD9-D4C1-4B10-9ACB-F109AFA592D5}"/>
              </a:ext>
            </a:extLst>
          </p:cNvPr>
          <p:cNvSpPr/>
          <p:nvPr/>
        </p:nvSpPr>
        <p:spPr>
          <a:xfrm>
            <a:off x="1569855" y="1399922"/>
            <a:ext cx="2273862" cy="36414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54CC18-139E-4BAA-B872-0BCDF485F82A}"/>
              </a:ext>
            </a:extLst>
          </p:cNvPr>
          <p:cNvSpPr/>
          <p:nvPr/>
        </p:nvSpPr>
        <p:spPr>
          <a:xfrm>
            <a:off x="3843717" y="1885445"/>
            <a:ext cx="440342" cy="36414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6A396B-BA1E-447A-9827-1F9A35121893}"/>
              </a:ext>
            </a:extLst>
          </p:cNvPr>
          <p:cNvSpPr txBox="1"/>
          <p:nvPr/>
        </p:nvSpPr>
        <p:spPr>
          <a:xfrm>
            <a:off x="8600887" y="4761471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13/22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547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1"/>
            <a:ext cx="5248275" cy="106831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Bremsstrahlung Examples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xgs72462\Desktop\MTC2.jpg">
            <a:extLst>
              <a:ext uri="{FF2B5EF4-FFF2-40B4-BE49-F238E27FC236}">
                <a16:creationId xmlns:a16="http://schemas.microsoft.com/office/drawing/2014/main" id="{15F74948-AA95-467B-9989-E1C9D7BC28E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23" y="1650212"/>
            <a:ext cx="23114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59947FCA-47C7-4BD1-BF9A-29907326E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786" y="1650212"/>
            <a:ext cx="2471737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D40F4C-F6D1-4536-B026-C86B096B2DF4}"/>
              </a:ext>
            </a:extLst>
          </p:cNvPr>
          <p:cNvSpPr txBox="1"/>
          <p:nvPr/>
        </p:nvSpPr>
        <p:spPr>
          <a:xfrm>
            <a:off x="5346700" y="2098660"/>
            <a:ext cx="3559877" cy="16312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Nickel AM test object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Preliminary angle scan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~50% transmission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 few projections to produce a reconstruction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47355-CAB2-4DB8-982B-3F3FD526197B}"/>
              </a:ext>
            </a:extLst>
          </p:cNvPr>
          <p:cNvSpPr txBox="1"/>
          <p:nvPr/>
        </p:nvSpPr>
        <p:spPr>
          <a:xfrm>
            <a:off x="46402" y="4638360"/>
            <a:ext cx="47339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C. I. D. Underwood et al Plasma Phys. Control. Fusion 62 124002 (2020)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3FCD09-F67D-4DBB-877D-8824B27410F9}"/>
              </a:ext>
            </a:extLst>
          </p:cNvPr>
          <p:cNvSpPr txBox="1"/>
          <p:nvPr/>
        </p:nvSpPr>
        <p:spPr>
          <a:xfrm>
            <a:off x="8600887" y="4761471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14/22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67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248275" cy="6758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Bremsstrahlung Examples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5E01C4-216B-45E0-864A-34939BC3B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145" y="1710896"/>
            <a:ext cx="4663641" cy="2473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AF0469-70E3-4545-A02E-962B74A8A040}"/>
              </a:ext>
            </a:extLst>
          </p:cNvPr>
          <p:cNvSpPr txBox="1"/>
          <p:nvPr/>
        </p:nvSpPr>
        <p:spPr>
          <a:xfrm>
            <a:off x="38100" y="4768622"/>
            <a:ext cx="38305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Wu, Y.C., Zhu, B., Li, G. et al. Sci Rep 8, 15888 (2018)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AA64EC-1F2C-4AB8-ACF1-CC36C94C0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196" y="1548714"/>
            <a:ext cx="3320659" cy="31153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20D9EE-9AC4-4E4E-8700-5681FDBF995B}"/>
              </a:ext>
            </a:extLst>
          </p:cNvPr>
          <p:cNvSpPr txBox="1"/>
          <p:nvPr/>
        </p:nvSpPr>
        <p:spPr>
          <a:xfrm>
            <a:off x="8551459" y="4761471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15/22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37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248275" cy="10816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Inverse Compton Scattering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34CF6E-DB6A-45AE-9A41-579D4DF88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2428546"/>
            <a:ext cx="8639175" cy="12801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7A2579-5592-4E2D-82E1-5F011C65B155}"/>
              </a:ext>
            </a:extLst>
          </p:cNvPr>
          <p:cNvSpPr/>
          <p:nvPr/>
        </p:nvSpPr>
        <p:spPr>
          <a:xfrm>
            <a:off x="38098" y="4769165"/>
            <a:ext cx="49870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Albert, F. &amp; Thomas, A. G Plasma Phys. Control. Fusion 58, 103001 (2016).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A9C1D7-3F61-4265-97A3-3EFEF242547A}"/>
              </a:ext>
            </a:extLst>
          </p:cNvPr>
          <p:cNvSpPr txBox="1"/>
          <p:nvPr/>
        </p:nvSpPr>
        <p:spPr>
          <a:xfrm>
            <a:off x="8559697" y="4761471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16/22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354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1"/>
            <a:ext cx="5248275" cy="101093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Inverse Compton Scattering Properties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675055-B651-4789-8BE1-CA37DDC1A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992" y="2148322"/>
            <a:ext cx="4493818" cy="18549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Energy: 10keV – 2MeV</a:t>
            </a:r>
          </a:p>
          <a:p>
            <a:pPr marL="0" indent="0">
              <a:buNone/>
            </a:pPr>
            <a:r>
              <a:rPr lang="en-US" dirty="0"/>
              <a:t>Spectrum: Narrow  </a:t>
            </a:r>
          </a:p>
          <a:p>
            <a:pPr marL="0" indent="0">
              <a:buNone/>
            </a:pPr>
            <a:r>
              <a:rPr lang="en-US" dirty="0"/>
              <a:t>Flux: 10</a:t>
            </a:r>
            <a:r>
              <a:rPr lang="en-US" baseline="30000" dirty="0"/>
              <a:t>7 </a:t>
            </a:r>
            <a:r>
              <a:rPr lang="en-US" dirty="0"/>
              <a:t>photons/pulse</a:t>
            </a:r>
          </a:p>
          <a:p>
            <a:pPr marL="0" indent="0">
              <a:buNone/>
            </a:pPr>
            <a:r>
              <a:rPr lang="en-US" dirty="0"/>
              <a:t>Divergence: Parallel Beam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AAB561-6E87-4952-BCCE-0531EFBDD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"/>
          <a:stretch/>
        </p:blipFill>
        <p:spPr>
          <a:xfrm>
            <a:off x="307498" y="1387262"/>
            <a:ext cx="4342684" cy="33770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9D6836-F60C-4BF8-9E4A-407B8613F0A4}"/>
              </a:ext>
            </a:extLst>
          </p:cNvPr>
          <p:cNvSpPr/>
          <p:nvPr/>
        </p:nvSpPr>
        <p:spPr>
          <a:xfrm>
            <a:off x="2662237" y="1565275"/>
            <a:ext cx="1764106" cy="16310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D651A-6F8E-40E4-831A-204D074D5852}"/>
              </a:ext>
            </a:extLst>
          </p:cNvPr>
          <p:cNvSpPr txBox="1"/>
          <p:nvPr/>
        </p:nvSpPr>
        <p:spPr>
          <a:xfrm>
            <a:off x="8559697" y="4761471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17/22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515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248275" cy="99104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Inverse Compton Scattering Examples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300CBF-236E-4D9F-81C9-48808BFAF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884" y="1578022"/>
            <a:ext cx="2913470" cy="2886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293DED-BD94-46C3-B05F-C0D211611387}"/>
              </a:ext>
            </a:extLst>
          </p:cNvPr>
          <p:cNvSpPr txBox="1"/>
          <p:nvPr/>
        </p:nvSpPr>
        <p:spPr>
          <a:xfrm>
            <a:off x="0" y="4744893"/>
            <a:ext cx="40463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Döpp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et al Plasma Phys. Control. Fusion 58 034005 (2016)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D3FB2-CC77-463E-9A79-4EBE251ED557}"/>
              </a:ext>
            </a:extLst>
          </p:cNvPr>
          <p:cNvSpPr txBox="1"/>
          <p:nvPr/>
        </p:nvSpPr>
        <p:spPr>
          <a:xfrm>
            <a:off x="8574875" y="4737199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18/22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D5A5EE-B2F7-418C-A6A5-16BA35758C34}"/>
              </a:ext>
            </a:extLst>
          </p:cNvPr>
          <p:cNvSpPr txBox="1"/>
          <p:nvPr/>
        </p:nvSpPr>
        <p:spPr>
          <a:xfrm>
            <a:off x="4925914" y="2120492"/>
            <a:ext cx="3559877" cy="16312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Watch test object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100 keV X-ray beam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ingle image exposure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ifferent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materials are clearly visible</a:t>
            </a:r>
          </a:p>
        </p:txBody>
      </p:sp>
    </p:spTree>
    <p:extLst>
      <p:ext uri="{BB962C8B-B14F-4D97-AF65-F5344CB8AC3E}">
        <p14:creationId xmlns:p14="http://schemas.microsoft.com/office/powerpoint/2010/main" val="4077743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626325" cy="6758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Content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76448-7266-4FDE-A4D5-AD7FD679B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493" y="1809751"/>
            <a:ext cx="6516130" cy="2235027"/>
          </a:xfrm>
        </p:spPr>
        <p:txBody>
          <a:bodyPr/>
          <a:lstStyle/>
          <a:p>
            <a:r>
              <a:rPr lang="en-US" b="0" dirty="0"/>
              <a:t> Why use lasers?</a:t>
            </a:r>
          </a:p>
          <a:p>
            <a:pPr lvl="2"/>
            <a:endParaRPr lang="en-US" b="0" dirty="0"/>
          </a:p>
          <a:p>
            <a:r>
              <a:rPr lang="en-US" b="0" dirty="0"/>
              <a:t> How does the technique work?</a:t>
            </a:r>
            <a:r>
              <a:rPr lang="en-GB" b="0" dirty="0"/>
              <a:t> </a:t>
            </a:r>
          </a:p>
          <a:p>
            <a:endParaRPr lang="en-GB" sz="1400" b="0" dirty="0"/>
          </a:p>
          <a:p>
            <a:r>
              <a:rPr lang="en-US" b="0" dirty="0"/>
              <a:t> Examples </a:t>
            </a:r>
            <a:r>
              <a:rPr lang="en-GB" b="0" dirty="0"/>
              <a:t> </a:t>
            </a:r>
          </a:p>
          <a:p>
            <a:pPr marL="514350" lvl="2" indent="-514350">
              <a:buFont typeface="+mj-lt"/>
              <a:buAutoNum type="arabicPeriod"/>
            </a:pPr>
            <a:endParaRPr lang="en-GB" b="0" dirty="0"/>
          </a:p>
          <a:p>
            <a:pPr marL="0" lvl="2" indent="0">
              <a:buNone/>
            </a:pPr>
            <a:endParaRPr lang="en-GB" b="0" dirty="0"/>
          </a:p>
          <a:p>
            <a:pPr lvl="2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8ED4BD-CFCE-458F-A674-B99FD45E5C2F}"/>
              </a:ext>
            </a:extLst>
          </p:cNvPr>
          <p:cNvSpPr txBox="1"/>
          <p:nvPr/>
        </p:nvSpPr>
        <p:spPr>
          <a:xfrm>
            <a:off x="8600887" y="476147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12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E2AA08-A6F9-4A66-BCF1-260838A06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940" y="1677403"/>
            <a:ext cx="4551749" cy="1947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7D34D1-1B8B-4353-9B61-F0C48DF9F2E6}"/>
              </a:ext>
            </a:extLst>
          </p:cNvPr>
          <p:cNvSpPr txBox="1"/>
          <p:nvPr/>
        </p:nvSpPr>
        <p:spPr>
          <a:xfrm>
            <a:off x="256611" y="4612813"/>
            <a:ext cx="3256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Y. Ma, Matter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Radiat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. Extremes 5, 064401 (2020)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EF7DEF6-FF96-44F4-98D5-540FCEFB854E}"/>
              </a:ext>
            </a:extLst>
          </p:cNvPr>
          <p:cNvSpPr txBox="1">
            <a:spLocks/>
          </p:cNvSpPr>
          <p:nvPr/>
        </p:nvSpPr>
        <p:spPr>
          <a:xfrm>
            <a:off x="38100" y="129302"/>
            <a:ext cx="5248275" cy="99104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EA76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Inverse Compton Scattering Examples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D1C95F-3032-4F20-9F3A-3BC070E12231}"/>
              </a:ext>
            </a:extLst>
          </p:cNvPr>
          <p:cNvSpPr txBox="1"/>
          <p:nvPr/>
        </p:nvSpPr>
        <p:spPr>
          <a:xfrm>
            <a:off x="8574875" y="4737199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19/22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F1AE18-C48C-4DC3-9EA2-946E72BDAFC1}"/>
              </a:ext>
            </a:extLst>
          </p:cNvPr>
          <p:cNvSpPr/>
          <p:nvPr/>
        </p:nvSpPr>
        <p:spPr>
          <a:xfrm>
            <a:off x="663547" y="1767728"/>
            <a:ext cx="372234" cy="3442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2FD335-31C6-4EC8-8041-F4C8E66DF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614" y="1767728"/>
            <a:ext cx="2933999" cy="25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09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248275" cy="6758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76448-7266-4FDE-A4D5-AD7FD679B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504951"/>
            <a:ext cx="8639175" cy="3127772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="0" dirty="0"/>
              <a:t>Many ways LPA can be used to generate X-ray sources, with each method having different advantages.</a:t>
            </a:r>
          </a:p>
          <a:p>
            <a:r>
              <a:rPr lang="en-US" b="0" dirty="0"/>
              <a:t> The LPA field is getting more comfortable with imaging and especially with tomography. </a:t>
            </a:r>
          </a:p>
          <a:p>
            <a:r>
              <a:rPr lang="en-US" b="0" dirty="0"/>
              <a:t> These unique properties look to complement the imaging techniques already available. 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BBAD3-66D4-41BB-9EE9-31C28090EC90}"/>
              </a:ext>
            </a:extLst>
          </p:cNvPr>
          <p:cNvSpPr txBox="1"/>
          <p:nvPr/>
        </p:nvSpPr>
        <p:spPr>
          <a:xfrm>
            <a:off x="8574875" y="4737199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52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248275" cy="6758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Future Directions 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76448-7266-4FDE-A4D5-AD7FD679B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504951"/>
            <a:ext cx="8639175" cy="3127772"/>
          </a:xfrm>
        </p:spPr>
        <p:txBody>
          <a:bodyPr/>
          <a:lstStyle/>
          <a:p>
            <a:r>
              <a:rPr lang="en-US" b="0" dirty="0"/>
              <a:t> High energy (MeV) X-rays + small source size </a:t>
            </a:r>
          </a:p>
          <a:p>
            <a:r>
              <a:rPr lang="en-US" b="0" dirty="0"/>
              <a:t> High energy phase contrast imaging</a:t>
            </a:r>
          </a:p>
          <a:p>
            <a:r>
              <a:rPr lang="en-US" b="0" dirty="0"/>
              <a:t> Rapid tomography (short scan times)</a:t>
            </a:r>
          </a:p>
          <a:p>
            <a:r>
              <a:rPr lang="en-US" b="0" dirty="0"/>
              <a:t> Motion caption X-ray imaging</a:t>
            </a:r>
          </a:p>
          <a:p>
            <a:r>
              <a:rPr lang="en-US" dirty="0"/>
              <a:t> </a:t>
            </a:r>
            <a:r>
              <a:rPr lang="en-US" b="0" dirty="0"/>
              <a:t>Others?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BBAD3-66D4-41BB-9EE9-31C28090EC90}"/>
              </a:ext>
            </a:extLst>
          </p:cNvPr>
          <p:cNvSpPr txBox="1"/>
          <p:nvPr/>
        </p:nvSpPr>
        <p:spPr>
          <a:xfrm>
            <a:off x="8574875" y="4737199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21/22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65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248275" cy="6758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BBAD3-66D4-41BB-9EE9-31C28090EC90}"/>
              </a:ext>
            </a:extLst>
          </p:cNvPr>
          <p:cNvSpPr txBox="1"/>
          <p:nvPr/>
        </p:nvSpPr>
        <p:spPr>
          <a:xfrm>
            <a:off x="8574875" y="4737199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22/22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FA1DAA1-2161-4397-A8EA-840145A8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9" t="-407" r="5132" b="41129"/>
          <a:stretch>
            <a:fillRect/>
          </a:stretch>
        </p:blipFill>
        <p:spPr bwMode="auto">
          <a:xfrm>
            <a:off x="3294311" y="1284734"/>
            <a:ext cx="176212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DC12DF65-A7E2-4DC6-89F8-DF80E42A5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27" y="3367287"/>
            <a:ext cx="222567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FB33DDF-7EDA-447D-A9C4-2FB2E7A5F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>
            <a:fillRect/>
          </a:stretch>
        </p:blipFill>
        <p:spPr bwMode="auto">
          <a:xfrm>
            <a:off x="427629" y="1262218"/>
            <a:ext cx="2259012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mperial College London | jobs.ac.uk">
            <a:extLst>
              <a:ext uri="{FF2B5EF4-FFF2-40B4-BE49-F238E27FC236}">
                <a16:creationId xmlns:a16="http://schemas.microsoft.com/office/drawing/2014/main" id="{9340B19A-60F0-41BB-9DC5-29DC3DEBF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9" y="2388944"/>
            <a:ext cx="2223813" cy="111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York">
            <a:extLst>
              <a:ext uri="{FF2B5EF4-FFF2-40B4-BE49-F238E27FC236}">
                <a16:creationId xmlns:a16="http://schemas.microsoft.com/office/drawing/2014/main" id="{A5E3890E-FC05-48AF-BA14-F30FB9FCE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55" y="2989904"/>
            <a:ext cx="2445351" cy="93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ntral Laser Facility - Research Complex at Harwell">
            <a:extLst>
              <a:ext uri="{FF2B5EF4-FFF2-40B4-BE49-F238E27FC236}">
                <a16:creationId xmlns:a16="http://schemas.microsoft.com/office/drawing/2014/main" id="{9621706C-9617-4D19-A221-0A6657A81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539" y="1348443"/>
            <a:ext cx="1256914" cy="12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3FAAFF-0BB6-4E9B-BEF5-99D4E7C96D8F}"/>
              </a:ext>
            </a:extLst>
          </p:cNvPr>
          <p:cNvSpPr txBox="1"/>
          <p:nvPr/>
        </p:nvSpPr>
        <p:spPr>
          <a:xfrm>
            <a:off x="635600" y="2130710"/>
            <a:ext cx="1762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J. </a:t>
            </a:r>
            <a:r>
              <a:rPr lang="en-GB" sz="1400" dirty="0" err="1"/>
              <a:t>Warnett</a:t>
            </a:r>
            <a:endParaRPr lang="en-GB" sz="1400" dirty="0"/>
          </a:p>
          <a:p>
            <a:r>
              <a:rPr lang="en-GB" sz="1400" dirty="0"/>
              <a:t>M. Williams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7BA0A-7FBE-42E7-806E-DB5850C88253}"/>
              </a:ext>
            </a:extLst>
          </p:cNvPr>
          <p:cNvSpPr txBox="1"/>
          <p:nvPr/>
        </p:nvSpPr>
        <p:spPr>
          <a:xfrm>
            <a:off x="3407074" y="2371607"/>
            <a:ext cx="1762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N.  Brierley</a:t>
            </a:r>
          </a:p>
          <a:p>
            <a:r>
              <a:rPr lang="en-US" sz="1400" dirty="0"/>
              <a:t>N</a:t>
            </a:r>
            <a:r>
              <a:rPr lang="en-GB" sz="1400" dirty="0"/>
              <a:t>. Turner</a:t>
            </a:r>
          </a:p>
          <a:p>
            <a:r>
              <a:rPr lang="en-US" sz="1400" dirty="0"/>
              <a:t> </a:t>
            </a:r>
            <a:endParaRPr lang="en-GB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352733-9007-4B25-AE7D-635670C9137B}"/>
              </a:ext>
            </a:extLst>
          </p:cNvPr>
          <p:cNvSpPr txBox="1"/>
          <p:nvPr/>
        </p:nvSpPr>
        <p:spPr>
          <a:xfrm>
            <a:off x="3407074" y="3980093"/>
            <a:ext cx="17621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C. Underwood</a:t>
            </a:r>
          </a:p>
          <a:p>
            <a:r>
              <a:rPr lang="en-GB" sz="1400" dirty="0"/>
              <a:t>C. Baird</a:t>
            </a:r>
          </a:p>
          <a:p>
            <a:r>
              <a:rPr lang="en-GB" sz="1400" dirty="0"/>
              <a:t>M. Selwood</a:t>
            </a:r>
          </a:p>
          <a:p>
            <a:r>
              <a:rPr lang="en-GB" sz="1400" dirty="0"/>
              <a:t>C. Murphy</a:t>
            </a:r>
          </a:p>
          <a:p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A2267D-16EE-49EC-B0A5-6441D5BDF2FA}"/>
              </a:ext>
            </a:extLst>
          </p:cNvPr>
          <p:cNvSpPr txBox="1"/>
          <p:nvPr/>
        </p:nvSpPr>
        <p:spPr>
          <a:xfrm>
            <a:off x="635600" y="3552826"/>
            <a:ext cx="1762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J-N. </a:t>
            </a:r>
            <a:r>
              <a:rPr lang="en-GB" sz="1400" dirty="0" err="1"/>
              <a:t>Gruse</a:t>
            </a:r>
            <a:endParaRPr lang="en-GB" sz="1400" dirty="0"/>
          </a:p>
          <a:p>
            <a:r>
              <a:rPr lang="en-GB" sz="1400" dirty="0"/>
              <a:t>M. Streeter</a:t>
            </a:r>
          </a:p>
          <a:p>
            <a:r>
              <a:rPr lang="en-GB" sz="1400" dirty="0"/>
              <a:t>N. Lopes</a:t>
            </a:r>
          </a:p>
          <a:p>
            <a:r>
              <a:rPr lang="en-US" sz="1400" dirty="0"/>
              <a:t>R. </a:t>
            </a:r>
            <a:r>
              <a:rPr lang="en-US" sz="1400" dirty="0" err="1"/>
              <a:t>Shalloo</a:t>
            </a:r>
            <a:endParaRPr lang="en-GB" sz="1400" dirty="0"/>
          </a:p>
          <a:p>
            <a:r>
              <a:rPr lang="en-GB" sz="1400" dirty="0"/>
              <a:t>S. Mangles</a:t>
            </a:r>
          </a:p>
          <a:p>
            <a:r>
              <a:rPr lang="en-GB" sz="1400" dirty="0"/>
              <a:t>Z. </a:t>
            </a:r>
            <a:r>
              <a:rPr lang="en-GB" sz="1400" dirty="0" err="1"/>
              <a:t>Najmudin</a:t>
            </a:r>
            <a:endParaRPr lang="en-GB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30E21B-750F-4C3F-8CA2-A4622F142892}"/>
              </a:ext>
            </a:extLst>
          </p:cNvPr>
          <p:cNvSpPr txBox="1"/>
          <p:nvPr/>
        </p:nvSpPr>
        <p:spPr>
          <a:xfrm>
            <a:off x="6552678" y="2633392"/>
            <a:ext cx="1762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C. Armstrong</a:t>
            </a:r>
          </a:p>
          <a:p>
            <a:r>
              <a:rPr lang="en-GB" sz="1400" dirty="0"/>
              <a:t>D. Symes</a:t>
            </a:r>
          </a:p>
          <a:p>
            <a:r>
              <a:rPr lang="en-GB" sz="1400" dirty="0"/>
              <a:t>C. Brenner</a:t>
            </a:r>
          </a:p>
          <a:p>
            <a:r>
              <a:rPr lang="en-GB" sz="1400" dirty="0"/>
              <a:t>N. Bourgeois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FE2CED-5275-4232-87D9-6FCB2379F0F1}"/>
              </a:ext>
            </a:extLst>
          </p:cNvPr>
          <p:cNvSpPr txBox="1"/>
          <p:nvPr/>
        </p:nvSpPr>
        <p:spPr>
          <a:xfrm>
            <a:off x="6552678" y="4148971"/>
            <a:ext cx="1762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P. Collier  </a:t>
            </a:r>
          </a:p>
          <a:p>
            <a:r>
              <a:rPr lang="en-US" sz="1400" dirty="0"/>
              <a:t>T</a:t>
            </a:r>
            <a:r>
              <a:rPr lang="en-GB" sz="1400" dirty="0"/>
              <a:t>. Hyde</a:t>
            </a:r>
          </a:p>
          <a:p>
            <a:r>
              <a:rPr lang="en-US" sz="1400" dirty="0"/>
              <a:t>G. Hatton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6260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626325" cy="6758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use Lasers to Generate X-rays?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76448-7266-4FDE-A4D5-AD7FD679B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125" y="1504951"/>
            <a:ext cx="3799972" cy="3127772"/>
          </a:xfrm>
        </p:spPr>
        <p:txBody>
          <a:bodyPr/>
          <a:lstStyle/>
          <a:p>
            <a:r>
              <a:rPr lang="en-US" b="0" dirty="0"/>
              <a:t> Incredibly small source size</a:t>
            </a:r>
          </a:p>
          <a:p>
            <a:pPr lvl="2"/>
            <a:r>
              <a:rPr lang="en-US" b="0" dirty="0"/>
              <a:t> Phase enhanced images </a:t>
            </a:r>
          </a:p>
          <a:p>
            <a:pPr lvl="2"/>
            <a:r>
              <a:rPr lang="en-US" b="0" dirty="0"/>
              <a:t> High resolution at high energy </a:t>
            </a:r>
          </a:p>
          <a:p>
            <a:pPr lvl="2"/>
            <a:endParaRPr lang="en-US" b="0" dirty="0"/>
          </a:p>
          <a:p>
            <a:r>
              <a:rPr lang="en-US" b="0" dirty="0"/>
              <a:t> V</a:t>
            </a:r>
            <a:r>
              <a:rPr lang="en-GB" b="0" dirty="0" err="1"/>
              <a:t>ery</a:t>
            </a:r>
            <a:r>
              <a:rPr lang="en-GB" b="0" dirty="0"/>
              <a:t> short pulse duration (fs) </a:t>
            </a:r>
          </a:p>
          <a:p>
            <a:r>
              <a:rPr lang="en-US" b="0" dirty="0"/>
              <a:t> I</a:t>
            </a:r>
            <a:r>
              <a:rPr lang="en-GB" b="0" dirty="0"/>
              <a:t>t’s a pulsed source!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8ED4BD-CFCE-458F-A674-B99FD45E5C2F}"/>
              </a:ext>
            </a:extLst>
          </p:cNvPr>
          <p:cNvSpPr txBox="1"/>
          <p:nvPr/>
        </p:nvSpPr>
        <p:spPr>
          <a:xfrm>
            <a:off x="8600887" y="476147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01D9C-6E14-4629-82F2-367EEB45B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939546"/>
            <a:ext cx="5324475" cy="22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248275" cy="6758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Laser Systems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0EA876-1B33-4CD3-B984-8B2CB89EC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00" t="35742" r="69512" b="24000"/>
          <a:stretch/>
        </p:blipFill>
        <p:spPr>
          <a:xfrm>
            <a:off x="235980" y="1443990"/>
            <a:ext cx="4350307" cy="312737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44D5E8B-AC56-4187-A66E-EAC0E236A461}"/>
              </a:ext>
            </a:extLst>
          </p:cNvPr>
          <p:cNvSpPr txBox="1">
            <a:spLocks/>
          </p:cNvSpPr>
          <p:nvPr/>
        </p:nvSpPr>
        <p:spPr>
          <a:xfrm>
            <a:off x="4572001" y="1745235"/>
            <a:ext cx="4333874" cy="2524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0000" indent="-900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 Energy (1-10J), pulse duration (25-50fs) and multi-TW peak powers. </a:t>
            </a:r>
          </a:p>
          <a:p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 Systems are made up of a number of lasers. 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an be very big national systems but smaller (~1.5m x 4.2m) commercial systems for specific applications are becoming more widely available. </a:t>
            </a:r>
          </a:p>
          <a:p>
            <a:pPr algn="just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BDA79-A082-4C45-A163-3E38F2F71EC1}"/>
              </a:ext>
            </a:extLst>
          </p:cNvPr>
          <p:cNvSpPr txBox="1"/>
          <p:nvPr/>
        </p:nvSpPr>
        <p:spPr>
          <a:xfrm>
            <a:off x="8600887" y="476147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7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248275" cy="89838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Introduction to Laser Plasma Accelerators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AutoShape 2" descr="Image result for the sun">
            <a:extLst>
              <a:ext uri="{FF2B5EF4-FFF2-40B4-BE49-F238E27FC236}">
                <a16:creationId xmlns:a16="http://schemas.microsoft.com/office/drawing/2014/main" id="{B6474978-F89E-4240-9B57-D14CBE8ECC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680320" y="-7852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15B078CA-642A-40E9-B2C6-5768D648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1799">
            <a:off x="728328" y="1374765"/>
            <a:ext cx="3386136" cy="300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B6F2EA-0944-4929-A9F1-60D7CA630937}"/>
              </a:ext>
            </a:extLst>
          </p:cNvPr>
          <p:cNvSpPr/>
          <p:nvPr/>
        </p:nvSpPr>
        <p:spPr>
          <a:xfrm>
            <a:off x="4349979" y="3620776"/>
            <a:ext cx="1076684" cy="1382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28825A-520B-47A9-96D6-2B557F0A9AAD}"/>
              </a:ext>
            </a:extLst>
          </p:cNvPr>
          <p:cNvSpPr/>
          <p:nvPr/>
        </p:nvSpPr>
        <p:spPr>
          <a:xfrm>
            <a:off x="4622786" y="3755068"/>
            <a:ext cx="531069" cy="8111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DE9BC6C3-3557-4BF3-A7F1-DA81B22C372D}"/>
              </a:ext>
            </a:extLst>
          </p:cNvPr>
          <p:cNvSpPr/>
          <p:nvPr/>
        </p:nvSpPr>
        <p:spPr>
          <a:xfrm>
            <a:off x="4297674" y="2428366"/>
            <a:ext cx="1233099" cy="1120337"/>
          </a:xfrm>
          <a:prstGeom prst="cloud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CDAA67-B79A-4FB2-8142-4B2B459B0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58" b="97110" l="9932" r="89384">
                        <a14:foregroundMark x1="40411" y1="11561" x2="47603" y2="6936"/>
                        <a14:foregroundMark x1="32534" y1="86705" x2="54795" y2="97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5409" y="1959478"/>
            <a:ext cx="2883122" cy="1708151"/>
          </a:xfrm>
          <a:prstGeom prst="rect">
            <a:avLst/>
          </a:pr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BEF8D42-E9E6-461C-A530-907106FF1E58}"/>
              </a:ext>
            </a:extLst>
          </p:cNvPr>
          <p:cNvSpPr/>
          <p:nvPr/>
        </p:nvSpPr>
        <p:spPr>
          <a:xfrm rot="16200000">
            <a:off x="6610050" y="1470392"/>
            <a:ext cx="1299851" cy="3014776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9F77C1-5626-4A12-8703-DCC32D6E8488}"/>
              </a:ext>
            </a:extLst>
          </p:cNvPr>
          <p:cNvSpPr txBox="1"/>
          <p:nvPr/>
        </p:nvSpPr>
        <p:spPr>
          <a:xfrm>
            <a:off x="6835838" y="280386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Particle beam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7CA481-F315-4651-9C8A-F03E9A8B5F9C}"/>
              </a:ext>
            </a:extLst>
          </p:cNvPr>
          <p:cNvSpPr txBox="1"/>
          <p:nvPr/>
        </p:nvSpPr>
        <p:spPr>
          <a:xfrm>
            <a:off x="8600887" y="476147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1"/>
            <a:ext cx="5248275" cy="100358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Introduction to Laser Plasma Accelerators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61D8A-18F0-4BD3-97F1-AF448D236E64}"/>
              </a:ext>
            </a:extLst>
          </p:cNvPr>
          <p:cNvSpPr txBox="1"/>
          <p:nvPr/>
        </p:nvSpPr>
        <p:spPr>
          <a:xfrm>
            <a:off x="8600887" y="476147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Wakefield">
            <a:hlinkClick r:id="" action="ppaction://media"/>
            <a:extLst>
              <a:ext uri="{FF2B5EF4-FFF2-40B4-BE49-F238E27FC236}">
                <a16:creationId xmlns:a16="http://schemas.microsoft.com/office/drawing/2014/main" id="{B870F2DD-8939-4386-8240-965E9876A6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5850" y="1397084"/>
            <a:ext cx="5692300" cy="3202546"/>
          </a:xfrm>
        </p:spPr>
      </p:pic>
    </p:spTree>
    <p:extLst>
      <p:ext uri="{BB962C8B-B14F-4D97-AF65-F5344CB8AC3E}">
        <p14:creationId xmlns:p14="http://schemas.microsoft.com/office/powerpoint/2010/main" val="140413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1"/>
            <a:ext cx="5248275" cy="100358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Introduction to Laser Plasma Accelerators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61D8A-18F0-4BD3-97F1-AF448D236E64}"/>
              </a:ext>
            </a:extLst>
          </p:cNvPr>
          <p:cNvSpPr txBox="1"/>
          <p:nvPr/>
        </p:nvSpPr>
        <p:spPr>
          <a:xfrm>
            <a:off x="8600887" y="476147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C3411C87-D22D-4CAA-9A59-C146DDFE02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069" y="1367554"/>
            <a:ext cx="6845862" cy="3393917"/>
          </a:xfrm>
        </p:spPr>
      </p:pic>
    </p:spTree>
    <p:extLst>
      <p:ext uri="{BB962C8B-B14F-4D97-AF65-F5344CB8AC3E}">
        <p14:creationId xmlns:p14="http://schemas.microsoft.com/office/powerpoint/2010/main" val="397481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1"/>
            <a:ext cx="5248275" cy="99029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Types of X-ray Radiation that can be Produced?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94B0FA-1F91-428F-8C5B-95ED31A8F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504950"/>
            <a:ext cx="8639175" cy="3127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There are many mechanisms for generating X-rays:</a:t>
            </a:r>
          </a:p>
          <a:p>
            <a:r>
              <a:rPr lang="en-US" b="0" dirty="0"/>
              <a:t> Wiggler radiation (</a:t>
            </a:r>
            <a:r>
              <a:rPr lang="en-US" b="0" dirty="0" err="1"/>
              <a:t>Betatron</a:t>
            </a:r>
            <a:r>
              <a:rPr lang="en-US" b="0" dirty="0"/>
              <a:t>) </a:t>
            </a:r>
            <a:endParaRPr lang="en-GB" b="0" dirty="0"/>
          </a:p>
          <a:p>
            <a:r>
              <a:rPr lang="en-GB" b="0" dirty="0"/>
              <a:t> Bremsstrahlung </a:t>
            </a:r>
          </a:p>
          <a:p>
            <a:r>
              <a:rPr lang="en-GB" b="0" dirty="0"/>
              <a:t> Thomson scattering </a:t>
            </a:r>
          </a:p>
          <a:p>
            <a:r>
              <a:rPr lang="en-GB" b="0" dirty="0"/>
              <a:t> Free Electron Lasers </a:t>
            </a:r>
          </a:p>
          <a:p>
            <a:r>
              <a:rPr lang="en-GB" b="0" dirty="0"/>
              <a:t> Characteristic radiation (K-alpha etc)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DB38C-2B7B-4E4D-A1C7-098C4F51F3DD}"/>
              </a:ext>
            </a:extLst>
          </p:cNvPr>
          <p:cNvSpPr txBox="1"/>
          <p:nvPr/>
        </p:nvSpPr>
        <p:spPr>
          <a:xfrm>
            <a:off x="8600887" y="476147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8BF017-B768-423F-8939-16D10A4BB6E6}"/>
              </a:ext>
            </a:extLst>
          </p:cNvPr>
          <p:cNvCxnSpPr/>
          <p:nvPr/>
        </p:nvCxnSpPr>
        <p:spPr>
          <a:xfrm flipH="1">
            <a:off x="461246" y="3803257"/>
            <a:ext cx="34310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2AF289-A97E-47CB-8FB8-DBAA79824840}"/>
              </a:ext>
            </a:extLst>
          </p:cNvPr>
          <p:cNvCxnSpPr>
            <a:cxnSpLocks/>
          </p:cNvCxnSpPr>
          <p:nvPr/>
        </p:nvCxnSpPr>
        <p:spPr>
          <a:xfrm flipH="1">
            <a:off x="461247" y="4246971"/>
            <a:ext cx="581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7DF-96ED-4BE3-8265-ED06F82D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129302"/>
            <a:ext cx="5248275" cy="675812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Betatron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E0281C-6F24-40D0-A069-9AC0C1246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761" y="1949213"/>
            <a:ext cx="8639175" cy="15853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DA91B6-9E29-4F8B-865B-D6BD32413CD0}"/>
              </a:ext>
            </a:extLst>
          </p:cNvPr>
          <p:cNvSpPr/>
          <p:nvPr/>
        </p:nvSpPr>
        <p:spPr>
          <a:xfrm>
            <a:off x="38098" y="4769165"/>
            <a:ext cx="49870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Albert, F. &amp; Thomas, A. G Plasma Phys. Control. Fusion 58, 103001 (2016)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36D2A7-0AF5-45B3-9FCC-1B75A90E4C28}"/>
              </a:ext>
            </a:extLst>
          </p:cNvPr>
          <p:cNvSpPr txBox="1"/>
          <p:nvPr/>
        </p:nvSpPr>
        <p:spPr>
          <a:xfrm>
            <a:off x="8600887" y="476147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8/22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74938"/>
      </p:ext>
    </p:extLst>
  </p:cSld>
  <p:clrMapOvr>
    <a:masterClrMapping/>
  </p:clrMapOvr>
</p:sld>
</file>

<file path=ppt/theme/theme1.xml><?xml version="1.0" encoding="utf-8"?>
<a:theme xmlns:a="http://schemas.openxmlformats.org/drawingml/2006/main" name="4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2152</TotalTime>
  <Words>640</Words>
  <Application>Microsoft Office PowerPoint</Application>
  <PresentationFormat>On-screen Show (16:9)</PresentationFormat>
  <Paragraphs>134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Wingdings</vt:lpstr>
      <vt:lpstr>ヒラギノ角ゴ Pro W3</vt:lpstr>
      <vt:lpstr>4_Custom Design</vt:lpstr>
      <vt:lpstr>PowerPoint Presentation</vt:lpstr>
      <vt:lpstr>Content </vt:lpstr>
      <vt:lpstr>Why use Lasers to Generate X-rays? </vt:lpstr>
      <vt:lpstr>Laser Systems </vt:lpstr>
      <vt:lpstr>Introduction to Laser Plasma Accelerators </vt:lpstr>
      <vt:lpstr>Introduction to Laser Plasma Accelerators </vt:lpstr>
      <vt:lpstr>Introduction to Laser Plasma Accelerators </vt:lpstr>
      <vt:lpstr>Types of X-ray Radiation that can be Produced? </vt:lpstr>
      <vt:lpstr>Betatron </vt:lpstr>
      <vt:lpstr>Betatron Properties </vt:lpstr>
      <vt:lpstr>Betatron Examples </vt:lpstr>
      <vt:lpstr>Betatron Examples </vt:lpstr>
      <vt:lpstr>Bremsstrahlung </vt:lpstr>
      <vt:lpstr>Bremsstrahlung Properties </vt:lpstr>
      <vt:lpstr>Bremsstrahlung Examples </vt:lpstr>
      <vt:lpstr>Bremsstrahlung Examples </vt:lpstr>
      <vt:lpstr>Inverse Compton Scattering </vt:lpstr>
      <vt:lpstr>Inverse Compton Scattering Properties </vt:lpstr>
      <vt:lpstr>Inverse Compton Scattering Examples </vt:lpstr>
      <vt:lpstr>PowerPoint Presentation</vt:lpstr>
      <vt:lpstr>Conclusions </vt:lpstr>
      <vt:lpstr>Future Directions  </vt:lpstr>
      <vt:lpstr>Thank You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UCL 16:9 PP Plain - ORANGE</dc:title>
  <dc:subject/>
  <dc:creator>Clayton, Janine</dc:creator>
  <cp:keywords/>
  <dc:description/>
  <cp:lastModifiedBy>Thornton, Chris</cp:lastModifiedBy>
  <cp:revision>123</cp:revision>
  <dcterms:created xsi:type="dcterms:W3CDTF">2016-12-07T10:36:45Z</dcterms:created>
  <dcterms:modified xsi:type="dcterms:W3CDTF">2021-10-19T20:55:59Z</dcterms:modified>
  <cp:category/>
</cp:coreProperties>
</file>