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6" r:id="rId3"/>
    <p:sldId id="267" r:id="rId4"/>
    <p:sldId id="258" r:id="rId5"/>
    <p:sldId id="269" r:id="rId6"/>
    <p:sldId id="270" r:id="rId7"/>
    <p:sldId id="271" r:id="rId8"/>
    <p:sldId id="286" r:id="rId9"/>
    <p:sldId id="279" r:id="rId10"/>
    <p:sldId id="280" r:id="rId11"/>
    <p:sldId id="281" r:id="rId12"/>
    <p:sldId id="273" r:id="rId13"/>
    <p:sldId id="290" r:id="rId14"/>
    <p:sldId id="282" r:id="rId15"/>
    <p:sldId id="283" r:id="rId16"/>
    <p:sldId id="284" r:id="rId17"/>
    <p:sldId id="275" r:id="rId18"/>
    <p:sldId id="276" r:id="rId19"/>
    <p:sldId id="291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1C550B-FB26-43BC-8382-79663DB4CF43}" v="20" dt="2022-10-17T11:06:01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6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ng, Olly (DLSLtd,RAL,LSCI)" userId="244e5ca2-c8c8-4750-a6e5-2864ca7a80e1" providerId="ADAL" clId="{9A1C550B-FB26-43BC-8382-79663DB4CF43}"/>
    <pc:docChg chg="undo custSel addSld delSld modSld sldOrd">
      <pc:chgData name="King, Olly (DLSLtd,RAL,LSCI)" userId="244e5ca2-c8c8-4750-a6e5-2864ca7a80e1" providerId="ADAL" clId="{9A1C550B-FB26-43BC-8382-79663DB4CF43}" dt="2022-10-18T19:52:08.229" v="794" actId="20577"/>
      <pc:docMkLst>
        <pc:docMk/>
      </pc:docMkLst>
      <pc:sldChg chg="modSp mod">
        <pc:chgData name="King, Olly (DLSLtd,RAL,LSCI)" userId="244e5ca2-c8c8-4750-a6e5-2864ca7a80e1" providerId="ADAL" clId="{9A1C550B-FB26-43BC-8382-79663DB4CF43}" dt="2022-10-18T15:51:42.605" v="721"/>
        <pc:sldMkLst>
          <pc:docMk/>
          <pc:sldMk cId="3108851399" sldId="257"/>
        </pc:sldMkLst>
        <pc:spChg chg="mod">
          <ac:chgData name="King, Olly (DLSLtd,RAL,LSCI)" userId="244e5ca2-c8c8-4750-a6e5-2864ca7a80e1" providerId="ADAL" clId="{9A1C550B-FB26-43BC-8382-79663DB4CF43}" dt="2022-10-18T15:51:42.605" v="721"/>
          <ac:spMkLst>
            <pc:docMk/>
            <pc:sldMk cId="3108851399" sldId="257"/>
            <ac:spMk id="2" creationId="{00000000-0000-0000-0000-000000000000}"/>
          </ac:spMkLst>
        </pc:spChg>
        <pc:spChg chg="mod">
          <ac:chgData name="King, Olly (DLSLtd,RAL,LSCI)" userId="244e5ca2-c8c8-4750-a6e5-2864ca7a80e1" providerId="ADAL" clId="{9A1C550B-FB26-43BC-8382-79663DB4CF43}" dt="2022-10-13T10:12:24.621" v="645" actId="20577"/>
          <ac:spMkLst>
            <pc:docMk/>
            <pc:sldMk cId="3108851399" sldId="257"/>
            <ac:spMk id="3" creationId="{00000000-0000-0000-0000-000000000000}"/>
          </ac:spMkLst>
        </pc:spChg>
      </pc:sldChg>
      <pc:sldChg chg="modSp mod modNotesTx">
        <pc:chgData name="King, Olly (DLSLtd,RAL,LSCI)" userId="244e5ca2-c8c8-4750-a6e5-2864ca7a80e1" providerId="ADAL" clId="{9A1C550B-FB26-43BC-8382-79663DB4CF43}" dt="2022-10-18T19:52:08.229" v="794" actId="20577"/>
        <pc:sldMkLst>
          <pc:docMk/>
          <pc:sldMk cId="178726881" sldId="266"/>
        </pc:sldMkLst>
        <pc:spChg chg="mod">
          <ac:chgData name="King, Olly (DLSLtd,RAL,LSCI)" userId="244e5ca2-c8c8-4750-a6e5-2864ca7a80e1" providerId="ADAL" clId="{9A1C550B-FB26-43BC-8382-79663DB4CF43}" dt="2022-10-18T19:52:08.229" v="794" actId="20577"/>
          <ac:spMkLst>
            <pc:docMk/>
            <pc:sldMk cId="178726881" sldId="266"/>
            <ac:spMk id="5" creationId="{55A3975B-B0C9-4EE6-9167-6B66FF8905AE}"/>
          </ac:spMkLst>
        </pc:spChg>
      </pc:sldChg>
      <pc:sldChg chg="addSp delSp modSp mod">
        <pc:chgData name="King, Olly (DLSLtd,RAL,LSCI)" userId="244e5ca2-c8c8-4750-a6e5-2864ca7a80e1" providerId="ADAL" clId="{9A1C550B-FB26-43BC-8382-79663DB4CF43}" dt="2022-10-13T11:11:37.265" v="658" actId="1076"/>
        <pc:sldMkLst>
          <pc:docMk/>
          <pc:sldMk cId="1163194798" sldId="267"/>
        </pc:sldMkLst>
        <pc:spChg chg="add del">
          <ac:chgData name="King, Olly (DLSLtd,RAL,LSCI)" userId="244e5ca2-c8c8-4750-a6e5-2864ca7a80e1" providerId="ADAL" clId="{9A1C550B-FB26-43BC-8382-79663DB4CF43}" dt="2022-10-13T10:18:12.466" v="648" actId="478"/>
          <ac:spMkLst>
            <pc:docMk/>
            <pc:sldMk cId="1163194798" sldId="267"/>
            <ac:spMk id="8" creationId="{9CF17A8B-3379-40CF-90B7-207640215682}"/>
          </ac:spMkLst>
        </pc:spChg>
        <pc:picChg chg="add mod">
          <ac:chgData name="King, Olly (DLSLtd,RAL,LSCI)" userId="244e5ca2-c8c8-4750-a6e5-2864ca7a80e1" providerId="ADAL" clId="{9A1C550B-FB26-43BC-8382-79663DB4CF43}" dt="2022-10-13T11:11:37.265" v="658" actId="1076"/>
          <ac:picMkLst>
            <pc:docMk/>
            <pc:sldMk cId="1163194798" sldId="267"/>
            <ac:picMk id="5" creationId="{B0076C50-8C34-0DD5-A939-5F2B0E5176BB}"/>
          </ac:picMkLst>
        </pc:picChg>
        <pc:picChg chg="add del">
          <ac:chgData name="King, Olly (DLSLtd,RAL,LSCI)" userId="244e5ca2-c8c8-4750-a6e5-2864ca7a80e1" providerId="ADAL" clId="{9A1C550B-FB26-43BC-8382-79663DB4CF43}" dt="2022-10-13T11:10:13.006" v="650" actId="478"/>
          <ac:picMkLst>
            <pc:docMk/>
            <pc:sldMk cId="1163194798" sldId="267"/>
            <ac:picMk id="7" creationId="{7E91AC89-A770-41E4-AEC1-933B01809256}"/>
          </ac:picMkLst>
        </pc:picChg>
      </pc:sldChg>
      <pc:sldChg chg="delSp modSp add mod">
        <pc:chgData name="King, Olly (DLSLtd,RAL,LSCI)" userId="244e5ca2-c8c8-4750-a6e5-2864ca7a80e1" providerId="ADAL" clId="{9A1C550B-FB26-43BC-8382-79663DB4CF43}" dt="2022-10-13T09:38:24.047" v="148" actId="20577"/>
        <pc:sldMkLst>
          <pc:docMk/>
          <pc:sldMk cId="816400509" sldId="273"/>
        </pc:sldMkLst>
        <pc:spChg chg="mod">
          <ac:chgData name="King, Olly (DLSLtd,RAL,LSCI)" userId="244e5ca2-c8c8-4750-a6e5-2864ca7a80e1" providerId="ADAL" clId="{9A1C550B-FB26-43BC-8382-79663DB4CF43}" dt="2022-10-13T09:37:52.328" v="135" actId="20577"/>
          <ac:spMkLst>
            <pc:docMk/>
            <pc:sldMk cId="816400509" sldId="273"/>
            <ac:spMk id="2" creationId="{00000000-0000-0000-0000-000000000000}"/>
          </ac:spMkLst>
        </pc:spChg>
        <pc:spChg chg="del mod">
          <ac:chgData name="King, Olly (DLSLtd,RAL,LSCI)" userId="244e5ca2-c8c8-4750-a6e5-2864ca7a80e1" providerId="ADAL" clId="{9A1C550B-FB26-43BC-8382-79663DB4CF43}" dt="2022-10-13T09:37:34.768" v="117" actId="478"/>
          <ac:spMkLst>
            <pc:docMk/>
            <pc:sldMk cId="816400509" sldId="273"/>
            <ac:spMk id="8" creationId="{09AF8949-BF36-48E5-A00A-180DFE4CC630}"/>
          </ac:spMkLst>
        </pc:spChg>
        <pc:spChg chg="mod">
          <ac:chgData name="King, Olly (DLSLtd,RAL,LSCI)" userId="244e5ca2-c8c8-4750-a6e5-2864ca7a80e1" providerId="ADAL" clId="{9A1C550B-FB26-43BC-8382-79663DB4CF43}" dt="2022-10-13T09:38:24.047" v="148" actId="20577"/>
          <ac:spMkLst>
            <pc:docMk/>
            <pc:sldMk cId="816400509" sldId="273"/>
            <ac:spMk id="31" creationId="{D0FA772B-DBD6-46DA-A7C0-059FD6152815}"/>
          </ac:spMkLst>
        </pc:spChg>
      </pc:sldChg>
      <pc:sldChg chg="modSp add del mod">
        <pc:chgData name="King, Olly (DLSLtd,RAL,LSCI)" userId="244e5ca2-c8c8-4750-a6e5-2864ca7a80e1" providerId="ADAL" clId="{9A1C550B-FB26-43BC-8382-79663DB4CF43}" dt="2022-10-13T09:52:03.724" v="231" actId="47"/>
        <pc:sldMkLst>
          <pc:docMk/>
          <pc:sldMk cId="3283043345" sldId="274"/>
        </pc:sldMkLst>
        <pc:spChg chg="mod">
          <ac:chgData name="King, Olly (DLSLtd,RAL,LSCI)" userId="244e5ca2-c8c8-4750-a6e5-2864ca7a80e1" providerId="ADAL" clId="{9A1C550B-FB26-43BC-8382-79663DB4CF43}" dt="2022-10-13T09:29:17.084" v="115" actId="20577"/>
          <ac:spMkLst>
            <pc:docMk/>
            <pc:sldMk cId="3283043345" sldId="274"/>
            <ac:spMk id="2" creationId="{00000000-0000-0000-0000-000000000000}"/>
          </ac:spMkLst>
        </pc:spChg>
        <pc:spChg chg="mod">
          <ac:chgData name="King, Olly (DLSLtd,RAL,LSCI)" userId="244e5ca2-c8c8-4750-a6e5-2864ca7a80e1" providerId="ADAL" clId="{9A1C550B-FB26-43BC-8382-79663DB4CF43}" dt="2022-10-13T09:28:48.011" v="111" actId="1076"/>
          <ac:spMkLst>
            <pc:docMk/>
            <pc:sldMk cId="3283043345" sldId="274"/>
            <ac:spMk id="39" creationId="{05321B6D-7255-4C7C-AF09-2E207CCD86C6}"/>
          </ac:spMkLst>
        </pc:spChg>
      </pc:sldChg>
      <pc:sldChg chg="delSp modSp add mod ord modNotesTx">
        <pc:chgData name="King, Olly (DLSLtd,RAL,LSCI)" userId="244e5ca2-c8c8-4750-a6e5-2864ca7a80e1" providerId="ADAL" clId="{9A1C550B-FB26-43BC-8382-79663DB4CF43}" dt="2022-10-18T16:11:44.441" v="763"/>
        <pc:sldMkLst>
          <pc:docMk/>
          <pc:sldMk cId="4181677564" sldId="275"/>
        </pc:sldMkLst>
        <pc:spChg chg="mod">
          <ac:chgData name="King, Olly (DLSLtd,RAL,LSCI)" userId="244e5ca2-c8c8-4750-a6e5-2864ca7a80e1" providerId="ADAL" clId="{9A1C550B-FB26-43BC-8382-79663DB4CF43}" dt="2022-10-17T10:20:11.743" v="692"/>
          <ac:spMkLst>
            <pc:docMk/>
            <pc:sldMk cId="4181677564" sldId="275"/>
            <ac:spMk id="2" creationId="{00000000-0000-0000-0000-000000000000}"/>
          </ac:spMkLst>
        </pc:spChg>
        <pc:spChg chg="del">
          <ac:chgData name="King, Olly (DLSLtd,RAL,LSCI)" userId="244e5ca2-c8c8-4750-a6e5-2864ca7a80e1" providerId="ADAL" clId="{9A1C550B-FB26-43BC-8382-79663DB4CF43}" dt="2022-10-17T10:13:08.450" v="665" actId="478"/>
          <ac:spMkLst>
            <pc:docMk/>
            <pc:sldMk cId="4181677564" sldId="275"/>
            <ac:spMk id="9" creationId="{D040DB03-7257-44B3-BC49-DC2D22D77DC9}"/>
          </ac:spMkLst>
        </pc:spChg>
        <pc:spChg chg="del mod">
          <ac:chgData name="King, Olly (DLSLtd,RAL,LSCI)" userId="244e5ca2-c8c8-4750-a6e5-2864ca7a80e1" providerId="ADAL" clId="{9A1C550B-FB26-43BC-8382-79663DB4CF43}" dt="2022-10-17T10:12:14.268" v="664" actId="478"/>
          <ac:spMkLst>
            <pc:docMk/>
            <pc:sldMk cId="4181677564" sldId="275"/>
            <ac:spMk id="124" creationId="{C7B768EC-0381-48A0-9C8B-F0DE750E8085}"/>
          </ac:spMkLst>
        </pc:spChg>
        <pc:spChg chg="mod">
          <ac:chgData name="King, Olly (DLSLtd,RAL,LSCI)" userId="244e5ca2-c8c8-4750-a6e5-2864ca7a80e1" providerId="ADAL" clId="{9A1C550B-FB26-43BC-8382-79663DB4CF43}" dt="2022-10-17T10:13:15.372" v="666" actId="1076"/>
          <ac:spMkLst>
            <pc:docMk/>
            <pc:sldMk cId="4181677564" sldId="275"/>
            <ac:spMk id="125" creationId="{2B6C09E4-2B4E-41D7-80EC-3AD274D36938}"/>
          </ac:spMkLst>
        </pc:spChg>
        <pc:picChg chg="del">
          <ac:chgData name="King, Olly (DLSLtd,RAL,LSCI)" userId="244e5ca2-c8c8-4750-a6e5-2864ca7a80e1" providerId="ADAL" clId="{9A1C550B-FB26-43BC-8382-79663DB4CF43}" dt="2022-10-17T10:12:07.963" v="662" actId="478"/>
          <ac:picMkLst>
            <pc:docMk/>
            <pc:sldMk cId="4181677564" sldId="275"/>
            <ac:picMk id="121" creationId="{B5639AE2-2EB4-4E52-903F-8ACB1B2F94A6}"/>
          </ac:picMkLst>
        </pc:picChg>
        <pc:picChg chg="mod">
          <ac:chgData name="King, Olly (DLSLtd,RAL,LSCI)" userId="244e5ca2-c8c8-4750-a6e5-2864ca7a80e1" providerId="ADAL" clId="{9A1C550B-FB26-43BC-8382-79663DB4CF43}" dt="2022-10-17T10:16:54.858" v="689" actId="1076"/>
          <ac:picMkLst>
            <pc:docMk/>
            <pc:sldMk cId="4181677564" sldId="275"/>
            <ac:picMk id="122" creationId="{4F4C7578-27DC-472D-9ED3-D8E7E9C6CFEA}"/>
          </ac:picMkLst>
        </pc:picChg>
      </pc:sldChg>
      <pc:sldChg chg="modSp add mod modNotesTx">
        <pc:chgData name="King, Olly (DLSLtd,RAL,LSCI)" userId="244e5ca2-c8c8-4750-a6e5-2864ca7a80e1" providerId="ADAL" clId="{9A1C550B-FB26-43BC-8382-79663DB4CF43}" dt="2022-10-18T16:43:04.502" v="768"/>
        <pc:sldMkLst>
          <pc:docMk/>
          <pc:sldMk cId="1004465181" sldId="276"/>
        </pc:sldMkLst>
        <pc:spChg chg="mod">
          <ac:chgData name="King, Olly (DLSLtd,RAL,LSCI)" userId="244e5ca2-c8c8-4750-a6e5-2864ca7a80e1" providerId="ADAL" clId="{9A1C550B-FB26-43BC-8382-79663DB4CF43}" dt="2022-10-17T10:20:40.023" v="703" actId="20577"/>
          <ac:spMkLst>
            <pc:docMk/>
            <pc:sldMk cId="1004465181" sldId="276"/>
            <ac:spMk id="2" creationId="{00000000-0000-0000-0000-000000000000}"/>
          </ac:spMkLst>
        </pc:spChg>
        <pc:spChg chg="mod">
          <ac:chgData name="King, Olly (DLSLtd,RAL,LSCI)" userId="244e5ca2-c8c8-4750-a6e5-2864ca7a80e1" providerId="ADAL" clId="{9A1C550B-FB26-43BC-8382-79663DB4CF43}" dt="2022-10-17T10:47:42.027" v="704" actId="1076"/>
          <ac:spMkLst>
            <pc:docMk/>
            <pc:sldMk cId="1004465181" sldId="276"/>
            <ac:spMk id="18" creationId="{4AC5C322-041D-40A6-ACC2-166C01EB1F57}"/>
          </ac:spMkLst>
        </pc:spChg>
        <pc:picChg chg="mod">
          <ac:chgData name="King, Olly (DLSLtd,RAL,LSCI)" userId="244e5ca2-c8c8-4750-a6e5-2864ca7a80e1" providerId="ADAL" clId="{9A1C550B-FB26-43BC-8382-79663DB4CF43}" dt="2022-10-17T10:47:53.127" v="708" actId="1076"/>
          <ac:picMkLst>
            <pc:docMk/>
            <pc:sldMk cId="1004465181" sldId="276"/>
            <ac:picMk id="17" creationId="{5C9227C4-B2F4-4A4C-9442-4E0D65426A51}"/>
          </ac:picMkLst>
        </pc:picChg>
      </pc:sldChg>
      <pc:sldChg chg="addSp modSp mod">
        <pc:chgData name="King, Olly (DLSLtd,RAL,LSCI)" userId="244e5ca2-c8c8-4750-a6e5-2864ca7a80e1" providerId="ADAL" clId="{9A1C550B-FB26-43BC-8382-79663DB4CF43}" dt="2022-10-13T09:48:58.761" v="197" actId="1076"/>
        <pc:sldMkLst>
          <pc:docMk/>
          <pc:sldMk cId="1016873556" sldId="282"/>
        </pc:sldMkLst>
        <pc:spChg chg="add mod">
          <ac:chgData name="King, Olly (DLSLtd,RAL,LSCI)" userId="244e5ca2-c8c8-4750-a6e5-2864ca7a80e1" providerId="ADAL" clId="{9A1C550B-FB26-43BC-8382-79663DB4CF43}" dt="2022-10-13T09:48:58.761" v="197" actId="1076"/>
          <ac:spMkLst>
            <pc:docMk/>
            <pc:sldMk cId="1016873556" sldId="282"/>
            <ac:spMk id="4" creationId="{E6CBD44C-95C4-6957-9D4C-FBCFD70FDE22}"/>
          </ac:spMkLst>
        </pc:spChg>
      </pc:sldChg>
      <pc:sldChg chg="addSp modSp mod">
        <pc:chgData name="King, Olly (DLSLtd,RAL,LSCI)" userId="244e5ca2-c8c8-4750-a6e5-2864ca7a80e1" providerId="ADAL" clId="{9A1C550B-FB26-43BC-8382-79663DB4CF43}" dt="2022-10-13T09:49:22.472" v="198"/>
        <pc:sldMkLst>
          <pc:docMk/>
          <pc:sldMk cId="1515188947" sldId="283"/>
        </pc:sldMkLst>
        <pc:spChg chg="add mod">
          <ac:chgData name="King, Olly (DLSLtd,RAL,LSCI)" userId="244e5ca2-c8c8-4750-a6e5-2864ca7a80e1" providerId="ADAL" clId="{9A1C550B-FB26-43BC-8382-79663DB4CF43}" dt="2022-10-13T09:49:22.472" v="198"/>
          <ac:spMkLst>
            <pc:docMk/>
            <pc:sldMk cId="1515188947" sldId="283"/>
            <ac:spMk id="3" creationId="{9824F9E4-CF29-7207-7FA0-42300C63ACEF}"/>
          </ac:spMkLst>
        </pc:spChg>
        <pc:spChg chg="mod">
          <ac:chgData name="King, Olly (DLSLtd,RAL,LSCI)" userId="244e5ca2-c8c8-4750-a6e5-2864ca7a80e1" providerId="ADAL" clId="{9A1C550B-FB26-43BC-8382-79663DB4CF43}" dt="2022-10-13T09:27:58.362" v="104" actId="20577"/>
          <ac:spMkLst>
            <pc:docMk/>
            <pc:sldMk cId="1515188947" sldId="283"/>
            <ac:spMk id="5" creationId="{7C96C817-AB5A-449B-ADBD-2F8F991EDB14}"/>
          </ac:spMkLst>
        </pc:spChg>
      </pc:sldChg>
      <pc:sldChg chg="addSp modSp mod">
        <pc:chgData name="King, Olly (DLSLtd,RAL,LSCI)" userId="244e5ca2-c8c8-4750-a6e5-2864ca7a80e1" providerId="ADAL" clId="{9A1C550B-FB26-43BC-8382-79663DB4CF43}" dt="2022-10-13T09:49:46.476" v="201" actId="14100"/>
        <pc:sldMkLst>
          <pc:docMk/>
          <pc:sldMk cId="387929369" sldId="284"/>
        </pc:sldMkLst>
        <pc:spChg chg="add mod">
          <ac:chgData name="King, Olly (DLSLtd,RAL,LSCI)" userId="244e5ca2-c8c8-4750-a6e5-2864ca7a80e1" providerId="ADAL" clId="{9A1C550B-FB26-43BC-8382-79663DB4CF43}" dt="2022-10-13T09:49:40.803" v="200"/>
          <ac:spMkLst>
            <pc:docMk/>
            <pc:sldMk cId="387929369" sldId="284"/>
            <ac:spMk id="2" creationId="{0327220B-4726-F80D-0881-F1A5759F10FE}"/>
          </ac:spMkLst>
        </pc:spChg>
        <pc:picChg chg="mod">
          <ac:chgData name="King, Olly (DLSLtd,RAL,LSCI)" userId="244e5ca2-c8c8-4750-a6e5-2864ca7a80e1" providerId="ADAL" clId="{9A1C550B-FB26-43BC-8382-79663DB4CF43}" dt="2022-10-13T09:49:46.476" v="201" actId="14100"/>
          <ac:picMkLst>
            <pc:docMk/>
            <pc:sldMk cId="387929369" sldId="284"/>
            <ac:picMk id="6" creationId="{E2B6D3E4-0A8B-4D67-9D75-816F80EAE35E}"/>
          </ac:picMkLst>
        </pc:picChg>
      </pc:sldChg>
      <pc:sldChg chg="del">
        <pc:chgData name="King, Olly (DLSLtd,RAL,LSCI)" userId="244e5ca2-c8c8-4750-a6e5-2864ca7a80e1" providerId="ADAL" clId="{9A1C550B-FB26-43BC-8382-79663DB4CF43}" dt="2022-10-12T15:46:45.537" v="4" actId="47"/>
        <pc:sldMkLst>
          <pc:docMk/>
          <pc:sldMk cId="1019935472" sldId="285"/>
        </pc:sldMkLst>
      </pc:sldChg>
      <pc:sldChg chg="del">
        <pc:chgData name="King, Olly (DLSLtd,RAL,LSCI)" userId="244e5ca2-c8c8-4750-a6e5-2864ca7a80e1" providerId="ADAL" clId="{9A1C550B-FB26-43BC-8382-79663DB4CF43}" dt="2022-10-12T15:46:48.901" v="5" actId="47"/>
        <pc:sldMkLst>
          <pc:docMk/>
          <pc:sldMk cId="1920063360" sldId="287"/>
        </pc:sldMkLst>
      </pc:sldChg>
      <pc:sldChg chg="addSp modSp del mod">
        <pc:chgData name="King, Olly (DLSLtd,RAL,LSCI)" userId="244e5ca2-c8c8-4750-a6e5-2864ca7a80e1" providerId="ADAL" clId="{9A1C550B-FB26-43BC-8382-79663DB4CF43}" dt="2022-10-17T11:06:09.215" v="712" actId="47"/>
        <pc:sldMkLst>
          <pc:docMk/>
          <pc:sldMk cId="1648252811" sldId="288"/>
        </pc:sldMkLst>
        <pc:spChg chg="add mod">
          <ac:chgData name="King, Olly (DLSLtd,RAL,LSCI)" userId="244e5ca2-c8c8-4750-a6e5-2864ca7a80e1" providerId="ADAL" clId="{9A1C550B-FB26-43BC-8382-79663DB4CF43}" dt="2022-10-17T11:05:30.018" v="710" actId="1076"/>
          <ac:spMkLst>
            <pc:docMk/>
            <pc:sldMk cId="1648252811" sldId="288"/>
            <ac:spMk id="2" creationId="{CD25DF9D-1BB4-E072-99B2-6073E22D50CF}"/>
          </ac:spMkLst>
        </pc:spChg>
      </pc:sldChg>
      <pc:sldChg chg="modSp new del mod">
        <pc:chgData name="King, Olly (DLSLtd,RAL,LSCI)" userId="244e5ca2-c8c8-4750-a6e5-2864ca7a80e1" providerId="ADAL" clId="{9A1C550B-FB26-43BC-8382-79663DB4CF43}" dt="2022-10-13T10:11:37.365" v="609" actId="47"/>
        <pc:sldMkLst>
          <pc:docMk/>
          <pc:sldMk cId="1912959173" sldId="289"/>
        </pc:sldMkLst>
        <pc:spChg chg="mod">
          <ac:chgData name="King, Olly (DLSLtd,RAL,LSCI)" userId="244e5ca2-c8c8-4750-a6e5-2864ca7a80e1" providerId="ADAL" clId="{9A1C550B-FB26-43BC-8382-79663DB4CF43}" dt="2022-10-13T09:56:35.658" v="306" actId="20577"/>
          <ac:spMkLst>
            <pc:docMk/>
            <pc:sldMk cId="1912959173" sldId="289"/>
            <ac:spMk id="2" creationId="{4EBCDDA0-359D-9E8F-68AC-CDCD22A25DBD}"/>
          </ac:spMkLst>
        </pc:spChg>
        <pc:spChg chg="mod">
          <ac:chgData name="King, Olly (DLSLtd,RAL,LSCI)" userId="244e5ca2-c8c8-4750-a6e5-2864ca7a80e1" providerId="ADAL" clId="{9A1C550B-FB26-43BC-8382-79663DB4CF43}" dt="2022-10-13T09:57:53.800" v="368" actId="20577"/>
          <ac:spMkLst>
            <pc:docMk/>
            <pc:sldMk cId="1912959173" sldId="289"/>
            <ac:spMk id="3" creationId="{15505C7D-243B-5F8E-305C-DBA109A6BFCB}"/>
          </ac:spMkLst>
        </pc:spChg>
      </pc:sldChg>
      <pc:sldChg chg="del">
        <pc:chgData name="King, Olly (DLSLtd,RAL,LSCI)" userId="244e5ca2-c8c8-4750-a6e5-2864ca7a80e1" providerId="ADAL" clId="{9A1C550B-FB26-43BC-8382-79663DB4CF43}" dt="2022-10-12T15:46:50.122" v="6" actId="47"/>
        <pc:sldMkLst>
          <pc:docMk/>
          <pc:sldMk cId="3316460789" sldId="289"/>
        </pc:sldMkLst>
      </pc:sldChg>
      <pc:sldChg chg="addSp delSp modSp add mod delAnim">
        <pc:chgData name="King, Olly (DLSLtd,RAL,LSCI)" userId="244e5ca2-c8c8-4750-a6e5-2864ca7a80e1" providerId="ADAL" clId="{9A1C550B-FB26-43BC-8382-79663DB4CF43}" dt="2022-10-13T10:11:29.045" v="608" actId="313"/>
        <pc:sldMkLst>
          <pc:docMk/>
          <pc:sldMk cId="2234215398" sldId="290"/>
        </pc:sldMkLst>
        <pc:spChg chg="add mod">
          <ac:chgData name="King, Olly (DLSLtd,RAL,LSCI)" userId="244e5ca2-c8c8-4750-a6e5-2864ca7a80e1" providerId="ADAL" clId="{9A1C550B-FB26-43BC-8382-79663DB4CF43}" dt="2022-10-13T10:02:14.894" v="392" actId="14100"/>
          <ac:spMkLst>
            <pc:docMk/>
            <pc:sldMk cId="2234215398" sldId="290"/>
            <ac:spMk id="7" creationId="{2DAB448C-4089-DF93-6EC1-73D595810A3B}"/>
          </ac:spMkLst>
        </pc:spChg>
        <pc:spChg chg="del">
          <ac:chgData name="King, Olly (DLSLtd,RAL,LSCI)" userId="244e5ca2-c8c8-4750-a6e5-2864ca7a80e1" providerId="ADAL" clId="{9A1C550B-FB26-43BC-8382-79663DB4CF43}" dt="2022-10-13T09:39:30.938" v="150" actId="478"/>
          <ac:spMkLst>
            <pc:docMk/>
            <pc:sldMk cId="2234215398" sldId="290"/>
            <ac:spMk id="111" creationId="{A7C98F64-D819-4E5F-8D31-7786EE76F089}"/>
          </ac:spMkLst>
        </pc:spChg>
        <pc:spChg chg="del">
          <ac:chgData name="King, Olly (DLSLtd,RAL,LSCI)" userId="244e5ca2-c8c8-4750-a6e5-2864ca7a80e1" providerId="ADAL" clId="{9A1C550B-FB26-43BC-8382-79663DB4CF43}" dt="2022-10-13T09:39:30.938" v="150" actId="478"/>
          <ac:spMkLst>
            <pc:docMk/>
            <pc:sldMk cId="2234215398" sldId="290"/>
            <ac:spMk id="112" creationId="{F9E71BD1-AAF6-4870-8B3D-6B2C9441B8C0}"/>
          </ac:spMkLst>
        </pc:spChg>
        <pc:spChg chg="del">
          <ac:chgData name="King, Olly (DLSLtd,RAL,LSCI)" userId="244e5ca2-c8c8-4750-a6e5-2864ca7a80e1" providerId="ADAL" clId="{9A1C550B-FB26-43BC-8382-79663DB4CF43}" dt="2022-10-13T09:39:30.938" v="150" actId="478"/>
          <ac:spMkLst>
            <pc:docMk/>
            <pc:sldMk cId="2234215398" sldId="290"/>
            <ac:spMk id="114" creationId="{0927D471-96FF-40DA-B994-69D72300AD39}"/>
          </ac:spMkLst>
        </pc:spChg>
        <pc:spChg chg="del">
          <ac:chgData name="King, Olly (DLSLtd,RAL,LSCI)" userId="244e5ca2-c8c8-4750-a6e5-2864ca7a80e1" providerId="ADAL" clId="{9A1C550B-FB26-43BC-8382-79663DB4CF43}" dt="2022-10-13T09:39:30.938" v="150" actId="478"/>
          <ac:spMkLst>
            <pc:docMk/>
            <pc:sldMk cId="2234215398" sldId="290"/>
            <ac:spMk id="115" creationId="{8E84526D-8DBC-4BFE-910A-8FD66BFA1502}"/>
          </ac:spMkLst>
        </pc:spChg>
        <pc:spChg chg="add mod">
          <ac:chgData name="King, Olly (DLSLtd,RAL,LSCI)" userId="244e5ca2-c8c8-4750-a6e5-2864ca7a80e1" providerId="ADAL" clId="{9A1C550B-FB26-43BC-8382-79663DB4CF43}" dt="2022-10-13T10:11:29.045" v="608" actId="313"/>
          <ac:spMkLst>
            <pc:docMk/>
            <pc:sldMk cId="2234215398" sldId="290"/>
            <ac:spMk id="121" creationId="{F2279FFF-AC83-4C31-DF5E-C3F5534937D1}"/>
          </ac:spMkLst>
        </pc:spChg>
        <pc:grpChg chg="del">
          <ac:chgData name="King, Olly (DLSLtd,RAL,LSCI)" userId="244e5ca2-c8c8-4750-a6e5-2864ca7a80e1" providerId="ADAL" clId="{9A1C550B-FB26-43BC-8382-79663DB4CF43}" dt="2022-10-13T09:39:30.938" v="150" actId="478"/>
          <ac:grpSpMkLst>
            <pc:docMk/>
            <pc:sldMk cId="2234215398" sldId="290"/>
            <ac:grpSpMk id="3" creationId="{D59D88D3-4F78-4871-84C1-99F02D367EF8}"/>
          </ac:grpSpMkLst>
        </pc:grpChg>
        <pc:grpChg chg="del">
          <ac:chgData name="King, Olly (DLSLtd,RAL,LSCI)" userId="244e5ca2-c8c8-4750-a6e5-2864ca7a80e1" providerId="ADAL" clId="{9A1C550B-FB26-43BC-8382-79663DB4CF43}" dt="2022-10-13T09:39:30.938" v="150" actId="478"/>
          <ac:grpSpMkLst>
            <pc:docMk/>
            <pc:sldMk cId="2234215398" sldId="290"/>
            <ac:grpSpMk id="5" creationId="{8890A72E-7F27-4A1D-92E9-CAA0603B8D2A}"/>
          </ac:grpSpMkLst>
        </pc:grpChg>
        <pc:picChg chg="add mod ord">
          <ac:chgData name="King, Olly (DLSLtd,RAL,LSCI)" userId="244e5ca2-c8c8-4750-a6e5-2864ca7a80e1" providerId="ADAL" clId="{9A1C550B-FB26-43BC-8382-79663DB4CF43}" dt="2022-10-13T10:03:09.358" v="396" actId="167"/>
          <ac:picMkLst>
            <pc:docMk/>
            <pc:sldMk cId="2234215398" sldId="290"/>
            <ac:picMk id="6" creationId="{31F11381-D665-963F-A709-B202AD6362D0}"/>
          </ac:picMkLst>
        </pc:picChg>
        <pc:picChg chg="add mod">
          <ac:chgData name="King, Olly (DLSLtd,RAL,LSCI)" userId="244e5ca2-c8c8-4750-a6e5-2864ca7a80e1" providerId="ADAL" clId="{9A1C550B-FB26-43BC-8382-79663DB4CF43}" dt="2022-10-13T10:07:50.876" v="603" actId="1076"/>
          <ac:picMkLst>
            <pc:docMk/>
            <pc:sldMk cId="2234215398" sldId="290"/>
            <ac:picMk id="9" creationId="{FEB70409-95F1-36C3-E00C-0393745C5E02}"/>
          </ac:picMkLst>
        </pc:picChg>
        <pc:cxnChg chg="add mod">
          <ac:chgData name="King, Olly (DLSLtd,RAL,LSCI)" userId="244e5ca2-c8c8-4750-a6e5-2864ca7a80e1" providerId="ADAL" clId="{9A1C550B-FB26-43BC-8382-79663DB4CF43}" dt="2022-10-13T10:03:01.770" v="394" actId="14100"/>
          <ac:cxnSpMkLst>
            <pc:docMk/>
            <pc:sldMk cId="2234215398" sldId="290"/>
            <ac:cxnSpMk id="31" creationId="{ECD80DB4-C869-F00E-8A12-F9C46A7915BA}"/>
          </ac:cxnSpMkLst>
        </pc:cxnChg>
        <pc:cxnChg chg="del">
          <ac:chgData name="King, Olly (DLSLtd,RAL,LSCI)" userId="244e5ca2-c8c8-4750-a6e5-2864ca7a80e1" providerId="ADAL" clId="{9A1C550B-FB26-43BC-8382-79663DB4CF43}" dt="2022-10-13T09:40:03.575" v="151" actId="478"/>
          <ac:cxnSpMkLst>
            <pc:docMk/>
            <pc:sldMk cId="2234215398" sldId="290"/>
            <ac:cxnSpMk id="113" creationId="{A0CD44D1-05EA-4D3B-9F28-8C0934DDB770}"/>
          </ac:cxnSpMkLst>
        </pc:cxnChg>
        <pc:cxnChg chg="add mod">
          <ac:chgData name="King, Olly (DLSLtd,RAL,LSCI)" userId="244e5ca2-c8c8-4750-a6e5-2864ca7a80e1" providerId="ADAL" clId="{9A1C550B-FB26-43BC-8382-79663DB4CF43}" dt="2022-10-13T10:03:40.913" v="406" actId="1076"/>
          <ac:cxnSpMkLst>
            <pc:docMk/>
            <pc:sldMk cId="2234215398" sldId="290"/>
            <ac:cxnSpMk id="118" creationId="{FBA457D9-A349-B2AC-B8EE-43508B6F1912}"/>
          </ac:cxnSpMkLst>
        </pc:cxnChg>
      </pc:sldChg>
      <pc:sldChg chg="del">
        <pc:chgData name="King, Olly (DLSLtd,RAL,LSCI)" userId="244e5ca2-c8c8-4750-a6e5-2864ca7a80e1" providerId="ADAL" clId="{9A1C550B-FB26-43BC-8382-79663DB4CF43}" dt="2022-10-12T15:46:43.323" v="3" actId="47"/>
        <pc:sldMkLst>
          <pc:docMk/>
          <pc:sldMk cId="4016224255" sldId="290"/>
        </pc:sldMkLst>
      </pc:sldChg>
      <pc:sldChg chg="add">
        <pc:chgData name="King, Olly (DLSLtd,RAL,LSCI)" userId="244e5ca2-c8c8-4750-a6e5-2864ca7a80e1" providerId="ADAL" clId="{9A1C550B-FB26-43BC-8382-79663DB4CF43}" dt="2022-10-17T11:06:01.341" v="711"/>
        <pc:sldMkLst>
          <pc:docMk/>
          <pc:sldMk cId="430410992" sldId="291"/>
        </pc:sldMkLst>
      </pc:sldChg>
      <pc:sldChg chg="new del">
        <pc:chgData name="King, Olly (DLSLtd,RAL,LSCI)" userId="244e5ca2-c8c8-4750-a6e5-2864ca7a80e1" providerId="ADAL" clId="{9A1C550B-FB26-43BC-8382-79663DB4CF43}" dt="2022-10-17T10:11:27.831" v="660" actId="47"/>
        <pc:sldMkLst>
          <pc:docMk/>
          <pc:sldMk cId="3010008602" sldId="2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A74CB-655F-4B83-B22D-9D97F37E00EA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993AA-20B5-4307-B065-6896962A8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89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3.67-million-year-old ‘Little Foot’ </a:t>
            </a:r>
            <a:r>
              <a:rPr lang="en-GB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Australopithecus 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skeleton, from South Africa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993AA-20B5-4307-B065-6896962A8B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25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GB" dirty="0"/>
              <a:t>Placental cast under micro-CT (unpublished image from [5]). (b–g) Images demonstrating the complex hierarchical architecture of the human placenta (Specimen 1, normal placenta at term). (b) Three-dimensional rendering of approximately 8 mm3 human placental tissue. (c) </a:t>
            </a:r>
            <a:r>
              <a:rPr lang="en-GB" dirty="0" err="1"/>
              <a:t>Fetal</a:t>
            </a:r>
            <a:r>
              <a:rPr lang="en-GB" dirty="0"/>
              <a:t> vascular network segmented from placental tissue using a U-Net algorithm. (d–f ) A small section of the placental tissue was cropped from the original dataset (red box in b) and 3D rendered. (d ) Three-dimensional rendering of approximately 0.2 mm3 tissue showing different hierarchical features. (e) U-Net segmented </a:t>
            </a:r>
            <a:r>
              <a:rPr lang="en-GB" dirty="0" err="1"/>
              <a:t>fetal</a:t>
            </a:r>
            <a:r>
              <a:rPr lang="en-GB" dirty="0"/>
              <a:t> tissue component, ( f ) </a:t>
            </a:r>
            <a:r>
              <a:rPr lang="en-GB" dirty="0" err="1"/>
              <a:t>fetal</a:t>
            </a:r>
            <a:r>
              <a:rPr lang="en-GB" dirty="0"/>
              <a:t> vessels and (g) </a:t>
            </a:r>
            <a:r>
              <a:rPr lang="en-GB" dirty="0" err="1"/>
              <a:t>fetal</a:t>
            </a:r>
            <a:r>
              <a:rPr lang="en-GB" dirty="0"/>
              <a:t> capillary network with surrounding villous tissue overlaid</a:t>
            </a:r>
          </a:p>
          <a:p>
            <a:pPr marL="228600" indent="-228600">
              <a:buAutoNum type="alphaLcParenBoth"/>
            </a:pPr>
            <a:endParaRPr lang="en-GB" dirty="0"/>
          </a:p>
          <a:p>
            <a:pPr marL="0" indent="0">
              <a:buNone/>
            </a:pPr>
            <a:r>
              <a:rPr lang="en-GB" dirty="0"/>
              <a:t>Flow simulations across maternal IVS to visualize the inter-relationship between maternal blood flow and </a:t>
            </a:r>
            <a:r>
              <a:rPr lang="en-GB" dirty="0" err="1"/>
              <a:t>fetal</a:t>
            </a:r>
            <a:r>
              <a:rPr lang="en-GB" dirty="0"/>
              <a:t> vascular flow (Specimen 1, normal placenta at term). (a) The maternal (</a:t>
            </a:r>
            <a:r>
              <a:rPr lang="en-GB" dirty="0" err="1"/>
              <a:t>i</a:t>
            </a:r>
            <a:r>
              <a:rPr lang="en-GB" dirty="0"/>
              <a:t>) flow velocity map and (ii) flow streamlines in the IVS. (</a:t>
            </a:r>
            <a:r>
              <a:rPr lang="en-GB" dirty="0" err="1"/>
              <a:t>b,c</a:t>
            </a:r>
            <a:r>
              <a:rPr lang="en-GB" dirty="0"/>
              <a:t>) The inter-relationship of maternal flow streamlines and </a:t>
            </a:r>
            <a:r>
              <a:rPr lang="en-GB" dirty="0" err="1"/>
              <a:t>fetal</a:t>
            </a:r>
            <a:r>
              <a:rPr lang="en-GB" dirty="0"/>
              <a:t> blood vascular network. (d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C04E-F029-4B81-930F-E4EDA00474B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31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3-dimensional imaging data is generated on a number of beamlines/facilities</a:t>
            </a:r>
          </a:p>
          <a:p>
            <a:pPr lvl="1"/>
            <a:r>
              <a:rPr lang="en-GB" sz="1400" dirty="0"/>
              <a:t>i12 JEEP – Joint Engineering, Environmental and Processing</a:t>
            </a:r>
          </a:p>
          <a:p>
            <a:pPr lvl="1"/>
            <a:r>
              <a:rPr lang="en-GB" sz="1400" dirty="0"/>
              <a:t>i13 X-ray Imaging and Coherence (i13-2 Diamond Manchester Imaging </a:t>
            </a:r>
            <a:r>
              <a:rPr lang="en-GB" sz="1400" dirty="0" err="1"/>
              <a:t>Branchline</a:t>
            </a:r>
            <a:r>
              <a:rPr lang="en-GB" sz="1400" dirty="0"/>
              <a:t>)</a:t>
            </a:r>
          </a:p>
          <a:p>
            <a:pPr lvl="1"/>
            <a:r>
              <a:rPr lang="en-GB" sz="1400" dirty="0"/>
              <a:t>DIAD - Dual Imaging And Diffraction </a:t>
            </a:r>
          </a:p>
          <a:p>
            <a:pPr lvl="1"/>
            <a:r>
              <a:rPr lang="en-GB" sz="1400" dirty="0"/>
              <a:t>B24 – Cryo-TXM: </a:t>
            </a:r>
            <a:r>
              <a:rPr lang="en-GB" sz="1400" dirty="0" err="1"/>
              <a:t>Cryo</a:t>
            </a:r>
            <a:r>
              <a:rPr lang="en-GB" sz="1400" dirty="0"/>
              <a:t> Transmission X-ray Microscopy</a:t>
            </a:r>
          </a:p>
          <a:p>
            <a:pPr lvl="1"/>
            <a:r>
              <a:rPr lang="en-GB" sz="1400" dirty="0" err="1"/>
              <a:t>eBIC</a:t>
            </a:r>
            <a:r>
              <a:rPr lang="en-GB" sz="1400" dirty="0"/>
              <a:t> – electron Bio-Imaging Centre</a:t>
            </a:r>
          </a:p>
          <a:p>
            <a:pPr lvl="1"/>
            <a:r>
              <a:rPr lang="en-GB" sz="1400" dirty="0" err="1"/>
              <a:t>ePSIC</a:t>
            </a:r>
            <a:r>
              <a:rPr lang="en-GB" sz="1400" dirty="0"/>
              <a:t> – electron Physical Science Imaging Centre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993AA-20B5-4307-B065-6896962A8B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8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explain more about </a:t>
            </a:r>
            <a:r>
              <a:rPr lang="en-GB" dirty="0" err="1"/>
              <a:t>Superregions</a:t>
            </a:r>
            <a:r>
              <a:rPr lang="en-GB" baseline="0" dirty="0"/>
              <a:t> in a minute</a:t>
            </a:r>
          </a:p>
          <a:p>
            <a:r>
              <a:rPr lang="en-GB" baseline="0" dirty="0"/>
              <a:t>Uses shallow machine learning techniques for the time being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C04E-F029-4B81-930F-E4EDA00474B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097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gSLIC</a:t>
            </a:r>
            <a:r>
              <a:rPr lang="en-GB" dirty="0"/>
              <a:t> – Simple Linear Iterative Clustering</a:t>
            </a:r>
          </a:p>
          <a:p>
            <a:r>
              <a:rPr lang="en-GB" dirty="0"/>
              <a:t>K-means local clustering of pixels in 5 dimension </a:t>
            </a:r>
            <a:r>
              <a:rPr lang="en-GB" dirty="0" err="1"/>
              <a:t>labxy</a:t>
            </a:r>
            <a:r>
              <a:rPr lang="en-GB" dirty="0"/>
              <a:t> space</a:t>
            </a:r>
          </a:p>
          <a:p>
            <a:r>
              <a:rPr lang="en-GB" dirty="0"/>
              <a:t>The image is split into uniform grid then local k means is done in a window of size 2s</a:t>
            </a:r>
          </a:p>
          <a:p>
            <a:r>
              <a:rPr lang="en-GB" dirty="0" err="1"/>
              <a:t>gslic</a:t>
            </a:r>
            <a:r>
              <a:rPr lang="en-GB" dirty="0"/>
              <a:t> replaces search in 2s windows with a lookup table of nearest cluster centres M=9 in 2D and M=26 in 3D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C04E-F029-4B81-930F-E4EDA00474B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8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explain more about </a:t>
            </a:r>
            <a:r>
              <a:rPr lang="en-GB" dirty="0" err="1"/>
              <a:t>Superregions</a:t>
            </a:r>
            <a:r>
              <a:rPr lang="en-GB" baseline="0" dirty="0"/>
              <a:t> in a minute</a:t>
            </a:r>
          </a:p>
          <a:p>
            <a:r>
              <a:rPr lang="en-GB" baseline="0" dirty="0"/>
              <a:t>Uses shallow machine learning techniques for the time being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C04E-F029-4B81-930F-E4EDA00474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007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explain more about </a:t>
            </a:r>
            <a:r>
              <a:rPr lang="en-GB" dirty="0" err="1"/>
              <a:t>Superregions</a:t>
            </a:r>
            <a:r>
              <a:rPr lang="en-GB" baseline="0" dirty="0"/>
              <a:t> in a minute</a:t>
            </a:r>
          </a:p>
          <a:p>
            <a:r>
              <a:rPr lang="en-GB" baseline="0" dirty="0"/>
              <a:t>Uses shallow machine learning techniques for the time being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C04E-F029-4B81-930F-E4EDA00474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explain more about </a:t>
            </a:r>
            <a:r>
              <a:rPr lang="en-GB" dirty="0" err="1"/>
              <a:t>Superregions</a:t>
            </a:r>
            <a:r>
              <a:rPr lang="en-GB" baseline="0" dirty="0"/>
              <a:t> in a minute</a:t>
            </a:r>
          </a:p>
          <a:p>
            <a:r>
              <a:rPr lang="en-GB" baseline="0" dirty="0"/>
              <a:t>Uses shallow machine learning techniques for the time being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C04E-F029-4B81-930F-E4EDA00474B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516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explain more about </a:t>
            </a:r>
            <a:r>
              <a:rPr lang="en-GB" dirty="0" err="1"/>
              <a:t>Superregions</a:t>
            </a:r>
            <a:r>
              <a:rPr lang="en-GB" baseline="0" dirty="0"/>
              <a:t> in a minute</a:t>
            </a:r>
          </a:p>
          <a:p>
            <a:r>
              <a:rPr lang="en-GB" baseline="0" dirty="0"/>
              <a:t>Uses shallow machine learning techniques for the time being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C04E-F029-4B81-930F-E4EDA00474B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74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human placenta is an exchange organ with a large surface area of the </a:t>
            </a:r>
            <a:r>
              <a:rPr lang="en-GB" dirty="0" err="1"/>
              <a:t>feto</a:t>
            </a:r>
            <a:r>
              <a:rPr lang="en-GB" dirty="0"/>
              <a:t>-maternal interface packed in a relatively small volume, and an extensive </a:t>
            </a:r>
            <a:r>
              <a:rPr lang="en-GB" dirty="0" err="1"/>
              <a:t>feto</a:t>
            </a:r>
            <a:r>
              <a:rPr lang="en-GB" dirty="0"/>
              <a:t>-placental vascular network</a:t>
            </a:r>
          </a:p>
          <a:p>
            <a:r>
              <a:rPr lang="en-GB" dirty="0"/>
              <a:t>We use one U-Net to segment and quantify the intervillous space (IVS)</a:t>
            </a:r>
          </a:p>
          <a:p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intervillous space is simply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space between the mother's blood vessels and the </a:t>
            </a:r>
            <a:r>
              <a:rPr lang="en-GB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fetal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chorionic villi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It is filled with a pool of maternal blood where bathe the villi. This is where all nutrient, gas and waste exchange occur.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C04E-F029-4B81-930F-E4EDA00474B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9D03-A8D7-475E-B284-77B7F3A7C207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8F97-77CA-4C64-8BDE-2954C102C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45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9D03-A8D7-475E-B284-77B7F3A7C207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8F97-77CA-4C64-8BDE-2954C102C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29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9D03-A8D7-475E-B284-77B7F3A7C207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8F97-77CA-4C64-8BDE-2954C102C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24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F9D03-A8D7-475E-B284-77B7F3A7C207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18F97-77CA-4C64-8BDE-2954C102CEC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38286-922F-4037-8189-0F3EE6A7C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3"/>
          <a:stretch/>
        </p:blipFill>
        <p:spPr>
          <a:xfrm>
            <a:off x="11126534" y="6015656"/>
            <a:ext cx="740256" cy="70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mb.informatik.uni-freiburg.de/people/ronneber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505.04597" TargetMode="External"/><Relationship Id="rId5" Type="http://schemas.openxmlformats.org/officeDocument/2006/relationships/hyperlink" Target="http://lmb.informatik.uni-freiburg.de/people/brox/" TargetMode="External"/><Relationship Id="rId4" Type="http://schemas.openxmlformats.org/officeDocument/2006/relationships/hyperlink" Target="http://lmb.informatik.uni-freiburg.de/people/fische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518673988?app_id=12296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5408302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</a:rPr>
              <a:t>SuRVoS2: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Software to Accelerate Annotation and Segmentation of 3D Image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1900" dirty="0">
                <a:solidFill>
                  <a:schemeClr val="bg1"/>
                </a:solidFill>
              </a:rPr>
              <a:t>Olly King</a:t>
            </a:r>
          </a:p>
          <a:p>
            <a:pPr algn="l"/>
            <a:r>
              <a:rPr lang="en-GB" sz="1900" dirty="0">
                <a:solidFill>
                  <a:schemeClr val="bg1"/>
                </a:solidFill>
              </a:rPr>
              <a:t>Diamond Light Source</a:t>
            </a:r>
          </a:p>
          <a:p>
            <a:pPr algn="l"/>
            <a:r>
              <a:rPr lang="en-GB" sz="1900" dirty="0">
                <a:solidFill>
                  <a:schemeClr val="bg1"/>
                </a:solidFill>
              </a:rPr>
              <a:t>19/10/22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2150808"/>
            <a:ext cx="4047843" cy="11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51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A160-949F-447D-AB3E-24F11E51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</a:rPr>
              <a:t>SuRVoS2</a:t>
            </a:r>
            <a:r>
              <a:rPr lang="en-GB" dirty="0"/>
              <a:t>: </a:t>
            </a:r>
            <a:r>
              <a:rPr lang="en-GB" sz="3600" b="1" dirty="0">
                <a:solidFill>
                  <a:srgbClr val="002060"/>
                </a:solidFill>
              </a:rPr>
              <a:t>A client-server </a:t>
            </a:r>
            <a:r>
              <a:rPr lang="en-GB" sz="3600" b="1" dirty="0" err="1">
                <a:solidFill>
                  <a:srgbClr val="002060"/>
                </a:solidFill>
              </a:rPr>
              <a:t>napari</a:t>
            </a:r>
            <a:r>
              <a:rPr lang="en-GB" sz="3600" b="1" dirty="0">
                <a:solidFill>
                  <a:srgbClr val="002060"/>
                </a:solidFill>
              </a:rPr>
              <a:t> plugin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3F119-C824-4E41-B033-C242E3C19C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Client – </a:t>
            </a:r>
            <a:r>
              <a:rPr lang="en-GB" sz="2000" dirty="0" err="1"/>
              <a:t>napari</a:t>
            </a:r>
            <a:r>
              <a:rPr lang="en-GB" sz="2000" dirty="0"/>
              <a:t> </a:t>
            </a:r>
          </a:p>
          <a:p>
            <a:pPr lvl="1"/>
            <a:r>
              <a:rPr lang="en-GB" sz="1800" dirty="0"/>
              <a:t>Python library “designed for browsing, annotating, and </a:t>
            </a:r>
            <a:r>
              <a:rPr lang="en-GB" sz="1800" dirty="0" err="1"/>
              <a:t>analyzing</a:t>
            </a:r>
            <a:r>
              <a:rPr lang="en-GB" sz="1800" dirty="0"/>
              <a:t> large multi-dimensional images”</a:t>
            </a:r>
          </a:p>
          <a:p>
            <a:pPr lvl="1"/>
            <a:r>
              <a:rPr lang="en-GB" sz="1800" dirty="0"/>
              <a:t>Can run alongside other plugins from </a:t>
            </a:r>
            <a:r>
              <a:rPr lang="en-GB" sz="1800" dirty="0" err="1"/>
              <a:t>napari</a:t>
            </a:r>
            <a:r>
              <a:rPr lang="en-GB" sz="1800" dirty="0"/>
              <a:t> hub</a:t>
            </a:r>
          </a:p>
          <a:p>
            <a:r>
              <a:rPr lang="en-GB" sz="2000" dirty="0"/>
              <a:t>Server – can run on HPC/cloud</a:t>
            </a:r>
          </a:p>
          <a:p>
            <a:pPr lvl="1"/>
            <a:r>
              <a:rPr lang="en-GB" sz="1800" dirty="0"/>
              <a:t>Has access to raw and processed data</a:t>
            </a:r>
          </a:p>
          <a:p>
            <a:pPr lvl="1"/>
            <a:r>
              <a:rPr lang="en-GB" sz="1800" dirty="0"/>
              <a:t>Can switch between workspaces</a:t>
            </a:r>
          </a:p>
          <a:p>
            <a:pPr marL="457200" lvl="1" indent="0">
              <a:buNone/>
            </a:pPr>
            <a:endParaRPr lang="en-GB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750408-0DB4-494A-A024-8FAC98BF31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982"/>
          <a:stretch/>
        </p:blipFill>
        <p:spPr>
          <a:xfrm>
            <a:off x="7223524" y="4287583"/>
            <a:ext cx="3460805" cy="229237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0479C-DD0E-44AE-8EC1-DC0992B2A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8657" y="1438865"/>
            <a:ext cx="4102501" cy="2705904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5056A33-5992-4BC3-8DDA-BFC62B58A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51" y="4807364"/>
            <a:ext cx="1369599" cy="1369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596FD-1DC6-4F11-90C6-8E167965725F}"/>
              </a:ext>
            </a:extLst>
          </p:cNvPr>
          <p:cNvSpPr txBox="1"/>
          <p:nvPr/>
        </p:nvSpPr>
        <p:spPr>
          <a:xfrm>
            <a:off x="1497543" y="6176963"/>
            <a:ext cx="215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Avery Pennington</a:t>
            </a:r>
          </a:p>
        </p:txBody>
      </p:sp>
    </p:spTree>
    <p:extLst>
      <p:ext uri="{BB962C8B-B14F-4D97-AF65-F5344CB8AC3E}">
        <p14:creationId xmlns:p14="http://schemas.microsoft.com/office/powerpoint/2010/main" val="1761253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D13A-1391-434B-91E3-D68B3F82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SuRVoS2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031A53-55F9-48F1-8B55-38D478B012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21" y="1825625"/>
            <a:ext cx="83679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9FE1ED-4A1A-429B-BBA8-9B04098A7364}"/>
              </a:ext>
            </a:extLst>
          </p:cNvPr>
          <p:cNvSpPr/>
          <p:nvPr/>
        </p:nvSpPr>
        <p:spPr>
          <a:xfrm>
            <a:off x="6769160" y="2010813"/>
            <a:ext cx="3063890" cy="5373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3FC57C-AD8B-4372-B1EF-27B7C07E09DC}"/>
              </a:ext>
            </a:extLst>
          </p:cNvPr>
          <p:cNvSpPr/>
          <p:nvPr/>
        </p:nvSpPr>
        <p:spPr>
          <a:xfrm>
            <a:off x="1742127" y="3648933"/>
            <a:ext cx="1616451" cy="1157084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CEFA0-07B7-4748-AC44-7B8736ABE0D6}"/>
              </a:ext>
            </a:extLst>
          </p:cNvPr>
          <p:cNvSpPr/>
          <p:nvPr/>
        </p:nvSpPr>
        <p:spPr>
          <a:xfrm>
            <a:off x="1703124" y="5789755"/>
            <a:ext cx="1399769" cy="559041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AC3309-79E5-4C23-BC7D-F452A449AE8A}"/>
              </a:ext>
            </a:extLst>
          </p:cNvPr>
          <p:cNvSpPr/>
          <p:nvPr/>
        </p:nvSpPr>
        <p:spPr>
          <a:xfrm>
            <a:off x="1811465" y="2045482"/>
            <a:ext cx="1469108" cy="537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7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Deep Learning Segmentation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FA772B-DBD6-46DA-A7C0-059FD6152815}"/>
              </a:ext>
            </a:extLst>
          </p:cNvPr>
          <p:cNvSpPr txBox="1"/>
          <p:nvPr/>
        </p:nvSpPr>
        <p:spPr>
          <a:xfrm>
            <a:off x="641260" y="1993959"/>
            <a:ext cx="6209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can reuse trained classical ML models from </a:t>
            </a:r>
            <a:r>
              <a:rPr lang="en-GB" dirty="0" err="1"/>
              <a:t>SuRVoS</a:t>
            </a:r>
            <a:r>
              <a:rPr lang="en-GB" dirty="0"/>
              <a:t> on new datasets</a:t>
            </a:r>
          </a:p>
          <a:p>
            <a:endParaRPr lang="en-GB" dirty="0"/>
          </a:p>
          <a:p>
            <a:pPr>
              <a:spcAft>
                <a:spcPts val="1200"/>
              </a:spcAft>
            </a:pPr>
            <a:r>
              <a:rPr lang="en-GB" dirty="0"/>
              <a:t>But large data volumes pose various challenges: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Large feature volumes generated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Speed/memory requirements of feature extraction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Generalisation to large data is problematic – easy to overfit model when training on a small number of features and small training volumes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4224D-A93B-4E9C-8536-9EEFC7C6F6B7}"/>
              </a:ext>
            </a:extLst>
          </p:cNvPr>
          <p:cNvSpPr txBox="1"/>
          <p:nvPr/>
        </p:nvSpPr>
        <p:spPr>
          <a:xfrm>
            <a:off x="7397941" y="5704518"/>
            <a:ext cx="3059151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latin typeface="Times New Roman"/>
                <a:cs typeface="Times New Roman"/>
                <a:hlinkClick r:id="rId3"/>
              </a:rPr>
              <a:t>Olaf </a:t>
            </a:r>
            <a:r>
              <a:rPr lang="en-US" sz="1000" b="1" dirty="0" err="1">
                <a:latin typeface="Times New Roman"/>
                <a:cs typeface="Times New Roman"/>
                <a:hlinkClick r:id="rId3"/>
              </a:rPr>
              <a:t>Ronneberger</a:t>
            </a:r>
            <a:r>
              <a:rPr lang="en-US" sz="1000" dirty="0">
                <a:latin typeface="Times New Roman"/>
                <a:cs typeface="Times New Roman"/>
              </a:rPr>
              <a:t>, </a:t>
            </a:r>
            <a:r>
              <a:rPr lang="en-US" sz="1000" b="1" dirty="0">
                <a:latin typeface="Times New Roman"/>
                <a:cs typeface="Times New Roman"/>
                <a:hlinkClick r:id="rId4"/>
              </a:rPr>
              <a:t>Philipp Fischer</a:t>
            </a:r>
            <a:r>
              <a:rPr lang="en-US" sz="1000" dirty="0">
                <a:latin typeface="Times New Roman"/>
                <a:cs typeface="Times New Roman"/>
              </a:rPr>
              <a:t>, </a:t>
            </a:r>
            <a:r>
              <a:rPr lang="en-US" sz="1000" b="1" dirty="0">
                <a:latin typeface="Times New Roman"/>
                <a:cs typeface="Times New Roman"/>
                <a:hlinkClick r:id="rId5"/>
              </a:rPr>
              <a:t>Thomas </a:t>
            </a:r>
            <a:r>
              <a:rPr lang="en-US" sz="1000" b="1" dirty="0" err="1">
                <a:latin typeface="Times New Roman"/>
                <a:cs typeface="Times New Roman"/>
                <a:hlinkClick r:id="rId5"/>
              </a:rPr>
              <a:t>Brox</a:t>
            </a:r>
            <a:endParaRPr lang="en-US" sz="1000" dirty="0">
              <a:latin typeface="Times New Roman"/>
              <a:cs typeface="Times New Roman"/>
            </a:endParaRPr>
          </a:p>
          <a:p>
            <a:r>
              <a:rPr lang="en-US" sz="1000" dirty="0">
                <a:latin typeface="Times New Roman"/>
                <a:cs typeface="Times New Roman"/>
              </a:rPr>
              <a:t>Medical Image Computing and Computer-Assisted Intervention (MICCAI), Springer, LNCS, Vol.9351: 234--241, 2015, available at </a:t>
            </a:r>
            <a:r>
              <a:rPr lang="en-US" sz="1000" b="1" dirty="0">
                <a:latin typeface="Times New Roman"/>
                <a:cs typeface="Times New Roman"/>
                <a:hlinkClick r:id="rId6"/>
              </a:rPr>
              <a:t>arXiv:1505.04597 [cs.CV]</a:t>
            </a:r>
            <a:endParaRPr lang="en-US" sz="1000" dirty="0">
              <a:latin typeface="Times New Roman"/>
              <a:cs typeface="Times New Roman"/>
            </a:endParaRPr>
          </a:p>
          <a:p>
            <a:pPr algn="l"/>
            <a:endParaRPr lang="en-US" dirty="0"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875AB-3070-41B3-9EF3-6883E53635D1}"/>
              </a:ext>
            </a:extLst>
          </p:cNvPr>
          <p:cNvSpPr txBox="1"/>
          <p:nvPr/>
        </p:nvSpPr>
        <p:spPr>
          <a:xfrm>
            <a:off x="7540381" y="1749361"/>
            <a:ext cx="315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 deep learning approach?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8C71B89-0A71-4327-806D-DB26B0504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85" y="2118693"/>
            <a:ext cx="5328780" cy="35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31F11381-D665-963F-A709-B202AD636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1" y="1475394"/>
            <a:ext cx="6897621" cy="517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3D Segmentation using 2D deep CNNs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B448C-4089-DF93-6EC1-73D595810A3B}"/>
              </a:ext>
            </a:extLst>
          </p:cNvPr>
          <p:cNvSpPr txBox="1"/>
          <p:nvPr/>
        </p:nvSpPr>
        <p:spPr>
          <a:xfrm>
            <a:off x="7669013" y="5299896"/>
            <a:ext cx="436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King O.N.F, Bellos, D. and Basham, M. (2022). </a:t>
            </a:r>
            <a:r>
              <a:rPr lang="en-GB" sz="1200" i="1" dirty="0"/>
              <a:t>Journal of Open Source Software</a:t>
            </a:r>
            <a:r>
              <a:rPr lang="en-GB" sz="1200" dirty="0"/>
              <a:t>, </a:t>
            </a:r>
            <a:r>
              <a:rPr lang="en-GB" sz="1200" b="1" dirty="0"/>
              <a:t>7</a:t>
            </a:r>
            <a:r>
              <a:rPr lang="en-GB" sz="1200" dirty="0"/>
              <a:t>(78), 4691. </a:t>
            </a:r>
            <a:r>
              <a:rPr lang="en-GB" sz="1200" dirty="0" err="1"/>
              <a:t>doi</a:t>
            </a:r>
            <a:r>
              <a:rPr lang="en-GB" sz="1200" dirty="0"/>
              <a:t>: 10.21105/joss.04691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B70409-95F1-36C3-E00C-0393745C5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85" y="3570579"/>
            <a:ext cx="4229958" cy="1603751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D80DB4-C869-F00E-8A12-F9C46A7915BA}"/>
              </a:ext>
            </a:extLst>
          </p:cNvPr>
          <p:cNvCxnSpPr>
            <a:cxnSpLocks/>
          </p:cNvCxnSpPr>
          <p:nvPr/>
        </p:nvCxnSpPr>
        <p:spPr>
          <a:xfrm>
            <a:off x="7209516" y="19942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BA457D9-A349-B2AC-B8EE-43508B6F1912}"/>
              </a:ext>
            </a:extLst>
          </p:cNvPr>
          <p:cNvCxnSpPr>
            <a:cxnSpLocks/>
          </p:cNvCxnSpPr>
          <p:nvPr/>
        </p:nvCxnSpPr>
        <p:spPr>
          <a:xfrm>
            <a:off x="7374002" y="1690688"/>
            <a:ext cx="0" cy="4742277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F2279FFF-AC83-4C31-DF5E-C3F5534937D1}"/>
              </a:ext>
            </a:extLst>
          </p:cNvPr>
          <p:cNvSpPr txBox="1"/>
          <p:nvPr/>
        </p:nvSpPr>
        <p:spPr>
          <a:xfrm>
            <a:off x="7796352" y="1690688"/>
            <a:ext cx="4113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Flexible Deep CNN Architectures</a:t>
            </a:r>
          </a:p>
          <a:p>
            <a:endParaRPr lang="en-GB" u="sng" dirty="0"/>
          </a:p>
          <a:p>
            <a:r>
              <a:rPr lang="en-GB" dirty="0"/>
              <a:t>Variety of pre-trained 2D segmentation networks available via “Volume </a:t>
            </a:r>
            <a:r>
              <a:rPr lang="en-GB" dirty="0" err="1"/>
              <a:t>Segmantics</a:t>
            </a:r>
            <a:r>
              <a:rPr lang="en-GB" dirty="0"/>
              <a:t>” package</a:t>
            </a:r>
          </a:p>
          <a:p>
            <a:r>
              <a:rPr lang="en-GB" dirty="0"/>
              <a:t>e.g. U-Net, U-Net++, DeepLabV3+</a:t>
            </a:r>
          </a:p>
        </p:txBody>
      </p:sp>
    </p:spTree>
    <p:extLst>
      <p:ext uri="{BB962C8B-B14F-4D97-AF65-F5344CB8AC3E}">
        <p14:creationId xmlns:p14="http://schemas.microsoft.com/office/powerpoint/2010/main" val="223421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908FC-1156-4BE9-887C-F3086552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</a:rPr>
              <a:t>SuRVoS2</a:t>
            </a:r>
            <a:r>
              <a:rPr lang="en-GB" dirty="0"/>
              <a:t> – </a:t>
            </a:r>
            <a:r>
              <a:rPr lang="en-GB" sz="3600" b="1" dirty="0">
                <a:solidFill>
                  <a:srgbClr val="002060"/>
                </a:solidFill>
              </a:rPr>
              <a:t>Segmentation</a:t>
            </a:r>
            <a:r>
              <a:rPr lang="en-GB" dirty="0"/>
              <a:t> </a:t>
            </a:r>
            <a:r>
              <a:rPr lang="en-GB" sz="3600" b="1" dirty="0">
                <a:solidFill>
                  <a:srgbClr val="002060"/>
                </a:solidFill>
              </a:rPr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36450-FE53-4CF4-BB96-2CAF439E5D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400" dirty="0"/>
              <a:t>Training data is created using super-region segmentation</a:t>
            </a:r>
          </a:p>
          <a:p>
            <a:pPr lvl="1"/>
            <a:r>
              <a:rPr lang="en-GB" sz="2000" dirty="0"/>
              <a:t>256 x 256 x 256 px region of interest  taken from dataset of size 2520 × 2520 × 2120 px</a:t>
            </a:r>
          </a:p>
          <a:p>
            <a:pPr lvl="1"/>
            <a:endParaRPr lang="en-GB" sz="2000" dirty="0"/>
          </a:p>
          <a:p>
            <a:r>
              <a:rPr lang="en-GB" sz="2400" dirty="0"/>
              <a:t>A 2d U-Net is trained on this initial segmentation</a:t>
            </a:r>
          </a:p>
          <a:p>
            <a:pPr lvl="1"/>
            <a:r>
              <a:rPr lang="en-GB" sz="2000" dirty="0"/>
              <a:t>Training is done in the (</a:t>
            </a:r>
            <a:r>
              <a:rPr lang="en-GB" sz="2000" i="1" dirty="0"/>
              <a:t>x, y</a:t>
            </a:r>
            <a:r>
              <a:rPr lang="en-GB" sz="2000" dirty="0"/>
              <a:t>), (</a:t>
            </a:r>
            <a:r>
              <a:rPr lang="en-GB" sz="2000" i="1" dirty="0"/>
              <a:t>x, z</a:t>
            </a:r>
            <a:r>
              <a:rPr lang="en-GB" sz="2000" dirty="0"/>
              <a:t>) and (</a:t>
            </a:r>
            <a:r>
              <a:rPr lang="en-GB" sz="2000" i="1" dirty="0"/>
              <a:t>y, z</a:t>
            </a:r>
            <a:r>
              <a:rPr lang="en-GB" sz="2000" dirty="0"/>
              <a:t>) planes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3281240-2B40-4E89-9FB7-C0F607C3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76" y="1961078"/>
            <a:ext cx="4728373" cy="345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81F949-1BE7-4B98-B35F-ED62F93F166F}"/>
              </a:ext>
            </a:extLst>
          </p:cNvPr>
          <p:cNvSpPr txBox="1"/>
          <p:nvPr/>
        </p:nvSpPr>
        <p:spPr>
          <a:xfrm>
            <a:off x="6312583" y="5457046"/>
            <a:ext cx="469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Segmentation of blood vessels from X-ray microtomography dataset of human placental tissue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BD44C-95C4-6957-9D4C-FBCFD70FDE22}"/>
              </a:ext>
            </a:extLst>
          </p:cNvPr>
          <p:cNvSpPr txBox="1"/>
          <p:nvPr/>
        </p:nvSpPr>
        <p:spPr>
          <a:xfrm>
            <a:off x="767056" y="6262042"/>
            <a:ext cx="1008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Pennington, A., King, O. N. F., Tun, W. M., Ho, E. M. L.,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NewCMSans10-Book"/>
              </a:rPr>
              <a:t>Luengo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, I., Darrow, M. C., &amp;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08-Book"/>
              </a:rPr>
              <a:t>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Basham, M. (2022).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NewCMSans10-Book"/>
              </a:rPr>
              <a:t>SuRVoS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 2: Accelerating Annotation and Segmentation for Large Volumetric Bioimage Workflows Across Modalities and Scales. </a:t>
            </a:r>
            <a:r>
              <a:rPr lang="en-GB" sz="1200" b="0" i="1" u="none" strike="noStrike" baseline="0" dirty="0">
                <a:solidFill>
                  <a:srgbClr val="000000"/>
                </a:solidFill>
                <a:latin typeface="NewCMSans10-BookOblique"/>
              </a:rPr>
              <a:t>Frontiers in Cell and Developmental Biology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, </a:t>
            </a:r>
            <a:r>
              <a:rPr lang="en-GB" sz="1200" b="0" i="1" u="none" strike="noStrike" baseline="0" dirty="0">
                <a:solidFill>
                  <a:srgbClr val="000000"/>
                </a:solidFill>
                <a:latin typeface="NewCMSans10-BookOblique"/>
              </a:rPr>
              <a:t>10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. </a:t>
            </a:r>
            <a:r>
              <a:rPr lang="en-GB" sz="1200" b="0" i="0" u="none" strike="noStrike" baseline="0" dirty="0">
                <a:solidFill>
                  <a:srgbClr val="0080FF"/>
                </a:solidFill>
                <a:latin typeface="NewCMSans10-Book"/>
              </a:rPr>
              <a:t>https://doi.org/10.3389/fcell.2022.842342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1687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64D6-6D14-4E3C-9E9C-17822B1F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</a:rPr>
              <a:t>SuRVoS2</a:t>
            </a:r>
            <a:r>
              <a:rPr lang="en-GB" dirty="0"/>
              <a:t> – </a:t>
            </a:r>
            <a:r>
              <a:rPr lang="en-GB" sz="3600" b="1" dirty="0">
                <a:solidFill>
                  <a:srgbClr val="002060"/>
                </a:solidFill>
              </a:rPr>
              <a:t>Segmentation</a:t>
            </a:r>
            <a:r>
              <a:rPr lang="en-GB" dirty="0"/>
              <a:t> </a:t>
            </a:r>
            <a:r>
              <a:rPr lang="en-GB" sz="3600" b="1" dirty="0">
                <a:solidFill>
                  <a:srgbClr val="002060"/>
                </a:solidFill>
              </a:rPr>
              <a:t>Example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96C817-AB5A-449B-ADBD-2F8F991EDB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 larger dataset can then be loaded and the U-net applied</a:t>
            </a:r>
          </a:p>
          <a:p>
            <a:r>
              <a:rPr lang="en-GB" dirty="0"/>
              <a:t>Time estimates:</a:t>
            </a:r>
          </a:p>
          <a:p>
            <a:pPr lvl="1"/>
            <a:r>
              <a:rPr lang="en-GB" dirty="0"/>
              <a:t>Manual: 2 months</a:t>
            </a:r>
          </a:p>
          <a:p>
            <a:pPr lvl="1"/>
            <a:r>
              <a:rPr lang="en-GB" dirty="0"/>
              <a:t>Super-region: 1 month</a:t>
            </a:r>
          </a:p>
          <a:p>
            <a:pPr lvl="1"/>
            <a:r>
              <a:rPr lang="en-GB" dirty="0"/>
              <a:t>Super-region + U-net: 4 hours</a:t>
            </a:r>
          </a:p>
          <a:p>
            <a:pPr lvl="1"/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DB29DB-737B-46A3-B4C7-24AE18583A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2"/>
          <a:stretch/>
        </p:blipFill>
        <p:spPr bwMode="auto">
          <a:xfrm>
            <a:off x="1460438" y="2023381"/>
            <a:ext cx="3774609" cy="38422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309190-270E-44B6-89E4-C510B70DE75B}"/>
              </a:ext>
            </a:extLst>
          </p:cNvPr>
          <p:cNvSpPr txBox="1"/>
          <p:nvPr/>
        </p:nvSpPr>
        <p:spPr>
          <a:xfrm>
            <a:off x="1329248" y="5936755"/>
            <a:ext cx="4690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 slice of the full data (2520 X 2520 px)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4F9E4-CF29-7207-7FA0-42300C63ACEF}"/>
              </a:ext>
            </a:extLst>
          </p:cNvPr>
          <p:cNvSpPr txBox="1"/>
          <p:nvPr/>
        </p:nvSpPr>
        <p:spPr>
          <a:xfrm>
            <a:off x="767056" y="6262042"/>
            <a:ext cx="1008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Pennington, A., King, O. N. F., Tun, W. M., Ho, E. M. L.,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NewCMSans10-Book"/>
              </a:rPr>
              <a:t>Luengo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, I., Darrow, M. C., &amp;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08-Book"/>
              </a:rPr>
              <a:t>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Basham, M. (2022).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NewCMSans10-Book"/>
              </a:rPr>
              <a:t>SuRVoS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 2: Accelerating Annotation and Segmentation for Large Volumetric Bioimage Workflows Across Modalities and Scales. </a:t>
            </a:r>
            <a:r>
              <a:rPr lang="en-GB" sz="1200" b="0" i="1" u="none" strike="noStrike" baseline="0" dirty="0">
                <a:solidFill>
                  <a:srgbClr val="000000"/>
                </a:solidFill>
                <a:latin typeface="NewCMSans10-BookOblique"/>
              </a:rPr>
              <a:t>Frontiers in Cell and Developmental Biology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, </a:t>
            </a:r>
            <a:r>
              <a:rPr lang="en-GB" sz="1200" b="0" i="1" u="none" strike="noStrike" baseline="0" dirty="0">
                <a:solidFill>
                  <a:srgbClr val="000000"/>
                </a:solidFill>
                <a:latin typeface="NewCMSans10-BookOblique"/>
              </a:rPr>
              <a:t>10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. </a:t>
            </a:r>
            <a:r>
              <a:rPr lang="en-GB" sz="1200" b="0" i="0" u="none" strike="noStrike" baseline="0" dirty="0">
                <a:solidFill>
                  <a:srgbClr val="0080FF"/>
                </a:solidFill>
                <a:latin typeface="NewCMSans10-Book"/>
              </a:rPr>
              <a:t>https://doi.org/10.3389/fcell.2022.842342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15188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E2B6D3E4-0A8B-4D67-9D75-816F80EAE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8" y="1568781"/>
            <a:ext cx="9244018" cy="471085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89A91E-BEC2-41AD-892B-71691C3B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</a:rPr>
              <a:t>SuRVoS2</a:t>
            </a:r>
            <a:r>
              <a:rPr lang="en-GB" dirty="0"/>
              <a:t> – </a:t>
            </a:r>
            <a:r>
              <a:rPr lang="en-GB" sz="3600" b="1" dirty="0">
                <a:solidFill>
                  <a:srgbClr val="002060"/>
                </a:solidFill>
              </a:rPr>
              <a:t>Segmentation</a:t>
            </a:r>
            <a:r>
              <a:rPr lang="en-GB" dirty="0"/>
              <a:t> </a:t>
            </a:r>
            <a:r>
              <a:rPr lang="en-GB" sz="3600" b="1" dirty="0">
                <a:solidFill>
                  <a:srgbClr val="002060"/>
                </a:solidFill>
              </a:rPr>
              <a:t>Example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7220B-4726-F80D-0881-F1A5759F10FE}"/>
              </a:ext>
            </a:extLst>
          </p:cNvPr>
          <p:cNvSpPr txBox="1"/>
          <p:nvPr/>
        </p:nvSpPr>
        <p:spPr>
          <a:xfrm>
            <a:off x="767056" y="6262042"/>
            <a:ext cx="1008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Pennington, A., King, O. N. F., Tun, W. M., Ho, E. M. L.,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NewCMSans10-Book"/>
              </a:rPr>
              <a:t>Luengo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, I., Darrow, M. C., &amp;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08-Book"/>
              </a:rPr>
              <a:t>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Basham, M. (2022).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NewCMSans10-Book"/>
              </a:rPr>
              <a:t>SuRVoS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 2: Accelerating Annotation and Segmentation for Large Volumetric Bioimage Workflows Across Modalities and Scales. </a:t>
            </a:r>
            <a:r>
              <a:rPr lang="en-GB" sz="1200" b="0" i="1" u="none" strike="noStrike" baseline="0" dirty="0">
                <a:solidFill>
                  <a:srgbClr val="000000"/>
                </a:solidFill>
                <a:latin typeface="NewCMSans10-BookOblique"/>
              </a:rPr>
              <a:t>Frontiers in Cell and Developmental Biology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, </a:t>
            </a:r>
            <a:r>
              <a:rPr lang="en-GB" sz="1200" b="0" i="1" u="none" strike="noStrike" baseline="0" dirty="0">
                <a:solidFill>
                  <a:srgbClr val="000000"/>
                </a:solidFill>
                <a:latin typeface="NewCMSans10-BookOblique"/>
              </a:rPr>
              <a:t>10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NewCMSans10-Book"/>
              </a:rPr>
              <a:t>. </a:t>
            </a:r>
            <a:r>
              <a:rPr lang="en-GB" sz="1200" b="0" i="0" u="none" strike="noStrike" baseline="0" dirty="0">
                <a:solidFill>
                  <a:srgbClr val="0080FF"/>
                </a:solidFill>
                <a:latin typeface="NewCMSans10-Book"/>
              </a:rPr>
              <a:t>https://doi.org/10.3389/fcell.2022.842342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7929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</a:rPr>
              <a:t>SuRVoS2</a:t>
            </a:r>
            <a:r>
              <a:rPr lang="en-GB" dirty="0"/>
              <a:t> – </a:t>
            </a:r>
            <a:r>
              <a:rPr lang="en-GB" sz="3600" b="1" dirty="0">
                <a:solidFill>
                  <a:srgbClr val="002060"/>
                </a:solidFill>
              </a:rPr>
              <a:t>Segmentation</a:t>
            </a:r>
            <a:r>
              <a:rPr lang="en-GB" dirty="0"/>
              <a:t> </a:t>
            </a:r>
            <a:r>
              <a:rPr lang="en-GB" sz="3600" b="1" dirty="0">
                <a:solidFill>
                  <a:srgbClr val="002060"/>
                </a:solidFill>
              </a:rPr>
              <a:t>Example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D4F28B2-F0A4-43A6-AC12-BFDB54DB0907}"/>
              </a:ext>
            </a:extLst>
          </p:cNvPr>
          <p:cNvSpPr txBox="1"/>
          <p:nvPr/>
        </p:nvSpPr>
        <p:spPr>
          <a:xfrm>
            <a:off x="641259" y="1470361"/>
            <a:ext cx="509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Multiscale Characterisation of Tissues and Blood Vessels in the Human Placenta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230F013-A9C7-4FBB-A139-7CA8286D57F9}"/>
              </a:ext>
            </a:extLst>
          </p:cNvPr>
          <p:cNvSpPr txBox="1"/>
          <p:nvPr/>
        </p:nvSpPr>
        <p:spPr>
          <a:xfrm>
            <a:off x="641260" y="2328550"/>
            <a:ext cx="5705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separate 2D U-Nets trained on small training volumes that were segmented using </a:t>
            </a:r>
            <a:r>
              <a:rPr lang="en-GB" dirty="0" err="1"/>
              <a:t>SuRVoS</a:t>
            </a:r>
            <a:r>
              <a:rPr lang="en-GB" dirty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[256]</a:t>
            </a:r>
            <a:r>
              <a:rPr lang="en-GB" baseline="30000" dirty="0"/>
              <a:t>3</a:t>
            </a:r>
            <a:r>
              <a:rPr lang="en-GB" dirty="0"/>
              <a:t> volume representing blood vessels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[384]</a:t>
            </a:r>
            <a:r>
              <a:rPr lang="en-GB" baseline="30000" dirty="0"/>
              <a:t>3</a:t>
            </a:r>
            <a:r>
              <a:rPr lang="en-GB" dirty="0"/>
              <a:t> volume representing maternal/</a:t>
            </a:r>
            <a:r>
              <a:rPr lang="en-GB" dirty="0" err="1"/>
              <a:t>fetal</a:t>
            </a:r>
            <a:r>
              <a:rPr lang="en-GB" dirty="0"/>
              <a:t> blood tissue regions</a:t>
            </a:r>
          </a:p>
          <a:p>
            <a:endParaRPr lang="en-GB" dirty="0"/>
          </a:p>
        </p:txBody>
      </p:sp>
      <p:pic>
        <p:nvPicPr>
          <p:cNvPr id="118" name="Picture 117" descr="A close up of a logo&#10;&#10;Description automatically generated">
            <a:extLst>
              <a:ext uri="{FF2B5EF4-FFF2-40B4-BE49-F238E27FC236}">
                <a16:creationId xmlns:a16="http://schemas.microsoft.com/office/drawing/2014/main" id="{34AF7F65-4F76-4770-BC3B-94BDE69B8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9" y="3848150"/>
            <a:ext cx="2723898" cy="2723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0932D-AF82-4CAA-8159-EC18ADED218F}"/>
              </a:ext>
            </a:extLst>
          </p:cNvPr>
          <p:cNvSpPr txBox="1"/>
          <p:nvPr/>
        </p:nvSpPr>
        <p:spPr>
          <a:xfrm>
            <a:off x="696098" y="6572048"/>
            <a:ext cx="748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Win Tun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DB22B6-485A-4303-9122-5CF05367E6F3}"/>
              </a:ext>
            </a:extLst>
          </p:cNvPr>
          <p:cNvCxnSpPr/>
          <p:nvPr/>
        </p:nvCxnSpPr>
        <p:spPr>
          <a:xfrm>
            <a:off x="3682314" y="4629665"/>
            <a:ext cx="3707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BB35C85-8C48-49A4-9BF9-E05FC5BB17B6}"/>
              </a:ext>
            </a:extLst>
          </p:cNvPr>
          <p:cNvCxnSpPr/>
          <p:nvPr/>
        </p:nvCxnSpPr>
        <p:spPr>
          <a:xfrm>
            <a:off x="3682314" y="4934465"/>
            <a:ext cx="3707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7D896B1-2B0B-42B0-8355-DFD0573E5322}"/>
              </a:ext>
            </a:extLst>
          </p:cNvPr>
          <p:cNvSpPr txBox="1"/>
          <p:nvPr/>
        </p:nvSpPr>
        <p:spPr>
          <a:xfrm>
            <a:off x="4106562" y="4475776"/>
            <a:ext cx="141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Tissue Regions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F7EF911-F6E0-4CC2-99BA-775CCCB15A7A}"/>
              </a:ext>
            </a:extLst>
          </p:cNvPr>
          <p:cNvSpPr txBox="1"/>
          <p:nvPr/>
        </p:nvSpPr>
        <p:spPr>
          <a:xfrm>
            <a:off x="4106562" y="4783553"/>
            <a:ext cx="131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Blood Vessels</a:t>
            </a:r>
          </a:p>
        </p:txBody>
      </p:sp>
      <p:pic>
        <p:nvPicPr>
          <p:cNvPr id="122" name="Picture 121" descr="A close up of a box&#10;&#10;Description automatically generated">
            <a:extLst>
              <a:ext uri="{FF2B5EF4-FFF2-40B4-BE49-F238E27FC236}">
                <a16:creationId xmlns:a16="http://schemas.microsoft.com/office/drawing/2014/main" id="{4F4C7578-27DC-472D-9ED3-D8E7E9C6C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25" y="2116692"/>
            <a:ext cx="3850683" cy="4025715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2B6C09E4-2B4E-41D7-80EC-3AD274D36938}"/>
              </a:ext>
            </a:extLst>
          </p:cNvPr>
          <p:cNvSpPr txBox="1"/>
          <p:nvPr/>
        </p:nvSpPr>
        <p:spPr>
          <a:xfrm>
            <a:off x="6405651" y="1485749"/>
            <a:ext cx="1502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sng" dirty="0"/>
              <a:t>Tissue Regions</a:t>
            </a:r>
          </a:p>
        </p:txBody>
      </p:sp>
    </p:spTree>
    <p:extLst>
      <p:ext uri="{BB962C8B-B14F-4D97-AF65-F5344CB8AC3E}">
        <p14:creationId xmlns:p14="http://schemas.microsoft.com/office/powerpoint/2010/main" val="4181677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</a:rPr>
              <a:t>Segmentation</a:t>
            </a:r>
            <a:r>
              <a:rPr lang="en-GB" dirty="0"/>
              <a:t> </a:t>
            </a:r>
            <a:r>
              <a:rPr lang="en-GB" sz="3600" b="1" dirty="0">
                <a:solidFill>
                  <a:srgbClr val="002060"/>
                </a:solidFill>
              </a:rPr>
              <a:t>Example - Summary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D4F28B2-F0A4-43A6-AC12-BFDB54DB0907}"/>
              </a:ext>
            </a:extLst>
          </p:cNvPr>
          <p:cNvSpPr txBox="1"/>
          <p:nvPr/>
        </p:nvSpPr>
        <p:spPr>
          <a:xfrm>
            <a:off x="641259" y="1470361"/>
            <a:ext cx="509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Multiscale Characterisation of Tissues and Blood Vessels in the Human Placenta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B6961475-9D56-4A73-8D60-8DA7D3BF1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5012"/>
            <a:ext cx="5061892" cy="3812759"/>
          </a:xfrm>
          <a:prstGeom prst="rect">
            <a:avLst/>
          </a:prstGeom>
        </p:spPr>
      </p:pic>
      <p:pic>
        <p:nvPicPr>
          <p:cNvPr id="17" name="Picture 2" descr="Figure 3. ">
            <a:extLst>
              <a:ext uri="{FF2B5EF4-FFF2-40B4-BE49-F238E27FC236}">
                <a16:creationId xmlns:a16="http://schemas.microsoft.com/office/drawing/2014/main" id="{5C9227C4-B2F4-4A4C-9442-4E0D65426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2933" y="1690688"/>
            <a:ext cx="5539873" cy="31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C5C322-041D-40A6-ACC2-166C01EB1F57}"/>
              </a:ext>
            </a:extLst>
          </p:cNvPr>
          <p:cNvSpPr txBox="1"/>
          <p:nvPr/>
        </p:nvSpPr>
        <p:spPr>
          <a:xfrm>
            <a:off x="6566256" y="5443815"/>
            <a:ext cx="535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Tun W. M., </a:t>
            </a:r>
            <a:r>
              <a:rPr lang="en-GB" sz="1200" dirty="0" err="1"/>
              <a:t>Poologasundarampillai</a:t>
            </a:r>
            <a:r>
              <a:rPr lang="en-GB" sz="1200" dirty="0"/>
              <a:t> G </a:t>
            </a:r>
            <a:r>
              <a:rPr lang="en-GB" sz="1200" i="1" dirty="0"/>
              <a:t>et al</a:t>
            </a:r>
            <a:r>
              <a:rPr lang="en-GB" sz="1200" dirty="0"/>
              <a:t>. (2021). </a:t>
            </a:r>
            <a:r>
              <a:rPr lang="en-GB" sz="1200" i="1" dirty="0"/>
              <a:t>J. R. Soc. Interface. </a:t>
            </a:r>
            <a:r>
              <a:rPr lang="en-GB" sz="1200" b="1" dirty="0"/>
              <a:t>18</a:t>
            </a:r>
            <a:r>
              <a:rPr lang="en-GB" sz="1200" dirty="0"/>
              <a:t>:20210140</a:t>
            </a:r>
          </a:p>
        </p:txBody>
      </p:sp>
    </p:spTree>
    <p:extLst>
      <p:ext uri="{BB962C8B-B14F-4D97-AF65-F5344CB8AC3E}">
        <p14:creationId xmlns:p14="http://schemas.microsoft.com/office/powerpoint/2010/main" val="100446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DF17-92A9-41A7-9095-D6C481ED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20"/>
            <a:ext cx="10515600" cy="4914359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SuRVoS has been completely rewritten as a client-server application installed as a </a:t>
            </a:r>
            <a:r>
              <a:rPr lang="en-GB" dirty="0" err="1"/>
              <a:t>napari</a:t>
            </a:r>
            <a:r>
              <a:rPr lang="en-GB" dirty="0"/>
              <a:t> plugin</a:t>
            </a:r>
          </a:p>
          <a:p>
            <a:r>
              <a:rPr lang="en-GB" dirty="0"/>
              <a:t>SuRVoS2 features the functionality of the original software plus much more flexibility</a:t>
            </a:r>
          </a:p>
          <a:p>
            <a:pPr lvl="1"/>
            <a:r>
              <a:rPr lang="en-GB" dirty="0"/>
              <a:t>Interaction directly with the server through API calls</a:t>
            </a:r>
          </a:p>
          <a:p>
            <a:pPr lvl="1"/>
            <a:r>
              <a:rPr lang="en-GB" dirty="0"/>
              <a:t>Richer visualisation of data</a:t>
            </a:r>
          </a:p>
          <a:p>
            <a:pPr lvl="1"/>
            <a:r>
              <a:rPr lang="en-GB" dirty="0"/>
              <a:t>Deep-learning pipelines</a:t>
            </a:r>
          </a:p>
          <a:p>
            <a:pPr lvl="1"/>
            <a:r>
              <a:rPr lang="en-GB" dirty="0"/>
              <a:t>Import of crowd-sourced annotations</a:t>
            </a:r>
          </a:p>
          <a:p>
            <a:pPr lvl="1"/>
            <a:endParaRPr lang="en-GB" dirty="0"/>
          </a:p>
          <a:p>
            <a:r>
              <a:rPr lang="en-GB" dirty="0"/>
              <a:t>There is still scope for adding more features and functionality according to the needs of facility users, please contact us!</a:t>
            </a:r>
          </a:p>
          <a:p>
            <a:pPr lvl="1"/>
            <a:r>
              <a:rPr lang="en-GB" dirty="0"/>
              <a:t>avery.pennington@diamond.ac.uk</a:t>
            </a:r>
          </a:p>
          <a:p>
            <a:pPr lvl="1"/>
            <a:r>
              <a:rPr lang="en-GB" dirty="0"/>
              <a:t>olly.king@diamond.ac.uk</a:t>
            </a:r>
          </a:p>
          <a:p>
            <a:pPr lvl="1"/>
            <a:r>
              <a:rPr lang="en-GB" dirty="0"/>
              <a:t>mark.basham@rfi.ac.uk</a:t>
            </a:r>
          </a:p>
          <a:p>
            <a:pPr lvl="1"/>
            <a:r>
              <a:rPr lang="en-GB" dirty="0"/>
              <a:t>michele.darrow@rfi.ac.uk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https://github.com/DiamondLightSource/SuRVoS2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500" dirty="0"/>
              <a:t>	</a:t>
            </a:r>
          </a:p>
          <a:p>
            <a:pPr marL="457200" lvl="1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7BDA9F-84DD-4A94-BDDC-DB1CEBEA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</a:rPr>
              <a:t>Summary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59EF2-CCEA-48D3-A249-3412EDC18B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86" y="4876730"/>
            <a:ext cx="784537" cy="784537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B6231EC-5A5D-596F-9E85-4CC7E1AE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9" y="5864782"/>
            <a:ext cx="835634" cy="835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81B8E6-B65C-100E-195F-2F56E25EFD1C}"/>
              </a:ext>
            </a:extLst>
          </p:cNvPr>
          <p:cNvSpPr txBox="1"/>
          <p:nvPr/>
        </p:nvSpPr>
        <p:spPr>
          <a:xfrm>
            <a:off x="1742923" y="5954433"/>
            <a:ext cx="842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Pennington A, King ONF, Tun WM, et al. </a:t>
            </a:r>
            <a:r>
              <a:rPr lang="en-GB" sz="1200" dirty="0" err="1"/>
              <a:t>SuRVoS</a:t>
            </a:r>
            <a:r>
              <a:rPr lang="en-GB" sz="1200" dirty="0"/>
              <a:t> 2: Accelerating Annotation and Segmentation for Large Volumetric Bioimage Workflows Across Modalities and Scales. Frontiers in Cell and Developmental Biology. 2022 ;10:842342. DOI: 10.3389/fcell.2022.842342.</a:t>
            </a:r>
          </a:p>
        </p:txBody>
      </p:sp>
    </p:spTree>
    <p:extLst>
      <p:ext uri="{BB962C8B-B14F-4D97-AF65-F5344CB8AC3E}">
        <p14:creationId xmlns:p14="http://schemas.microsoft.com/office/powerpoint/2010/main" val="43041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F45B98-51D8-4AE8-ACF1-B381A70C7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3D Imaging at Diamond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3975B-B0C9-4EE6-9167-6B66FF89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8805" cy="4351338"/>
          </a:xfrm>
        </p:spPr>
        <p:txBody>
          <a:bodyPr>
            <a:normAutofit/>
          </a:bodyPr>
          <a:lstStyle/>
          <a:p>
            <a:r>
              <a:rPr lang="en-GB" sz="1800" dirty="0"/>
              <a:t>3-dimensional imaging data is generated on a number of beamlines/facilities</a:t>
            </a:r>
          </a:p>
          <a:p>
            <a:pPr lvl="1"/>
            <a:r>
              <a:rPr lang="en-GB" sz="1400" dirty="0"/>
              <a:t>i12 JEEP – Joint Engineering, Environmental and Processing</a:t>
            </a:r>
          </a:p>
          <a:p>
            <a:pPr lvl="1"/>
            <a:r>
              <a:rPr lang="en-GB" sz="1400" dirty="0"/>
              <a:t>i13 X-ray Imaging and Coherence (i13-2 Diamond Manchester Imaging </a:t>
            </a:r>
            <a:r>
              <a:rPr lang="en-GB" sz="1400" dirty="0" err="1"/>
              <a:t>Branchline</a:t>
            </a:r>
            <a:r>
              <a:rPr lang="en-GB" sz="1400" dirty="0"/>
              <a:t>)</a:t>
            </a:r>
          </a:p>
          <a:p>
            <a:pPr lvl="1"/>
            <a:r>
              <a:rPr lang="en-GB" sz="1400" dirty="0"/>
              <a:t>DIAD - Dual Imaging And Diffraction </a:t>
            </a:r>
          </a:p>
          <a:p>
            <a:pPr lvl="1"/>
            <a:r>
              <a:rPr lang="en-GB" sz="1400" dirty="0"/>
              <a:t>B24 </a:t>
            </a:r>
            <a:r>
              <a:rPr lang="en-GB" sz="1400"/>
              <a:t>– Cryo-SXT: </a:t>
            </a:r>
            <a:r>
              <a:rPr lang="en-GB" sz="1400" dirty="0" err="1"/>
              <a:t>Cryo</a:t>
            </a:r>
            <a:r>
              <a:rPr lang="en-GB" sz="1400" dirty="0"/>
              <a:t> Soft X-Ray Tomography</a:t>
            </a:r>
          </a:p>
          <a:p>
            <a:pPr lvl="1"/>
            <a:r>
              <a:rPr lang="en-GB" sz="1400" dirty="0" err="1"/>
              <a:t>eBIC</a:t>
            </a:r>
            <a:r>
              <a:rPr lang="en-GB" sz="1400" dirty="0"/>
              <a:t> – electron Bio-Imaging Centre</a:t>
            </a:r>
          </a:p>
          <a:p>
            <a:pPr lvl="1"/>
            <a:r>
              <a:rPr lang="en-GB" sz="1400" dirty="0" err="1"/>
              <a:t>ePSIC</a:t>
            </a:r>
            <a:r>
              <a:rPr lang="en-GB" sz="1400" dirty="0"/>
              <a:t> – electron Physical Science Imaging Centre</a:t>
            </a:r>
          </a:p>
          <a:p>
            <a:pPr lvl="1"/>
            <a:endParaRPr lang="en-GB" sz="1400" dirty="0"/>
          </a:p>
        </p:txBody>
      </p:sp>
      <p:pic>
        <p:nvPicPr>
          <p:cNvPr id="6" name="Online Media 5" title="3D Little Foot Skull">
            <a:hlinkClick r:id="" action="ppaction://media"/>
            <a:extLst>
              <a:ext uri="{FF2B5EF4-FFF2-40B4-BE49-F238E27FC236}">
                <a16:creationId xmlns:a16="http://schemas.microsoft.com/office/drawing/2014/main" id="{E6E243F0-D3C9-4711-B55F-5E850601AF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59344" y="2396320"/>
            <a:ext cx="4132239" cy="3099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B1764-403C-4CDF-AE69-F93E8B67CC54}"/>
              </a:ext>
            </a:extLst>
          </p:cNvPr>
          <p:cNvSpPr txBox="1"/>
          <p:nvPr/>
        </p:nvSpPr>
        <p:spPr>
          <a:xfrm>
            <a:off x="7559343" y="5578299"/>
            <a:ext cx="413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Dr.</a:t>
            </a:r>
            <a:r>
              <a:rPr lang="en-GB" sz="1400" b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 Nghia T. Vo and </a:t>
            </a:r>
            <a:r>
              <a:rPr lang="en-GB" sz="1400" b="0" dirty="0" err="1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Dr.</a:t>
            </a:r>
            <a:r>
              <a:rPr lang="en-GB" sz="1400" b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 Robert C. Atwood. Little Foot </a:t>
            </a:r>
            <a:r>
              <a:rPr lang="en-GB" sz="1400" b="0" i="1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Australopithecus</a:t>
            </a:r>
            <a:r>
              <a:rPr lang="en-GB" sz="1400" b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 Data collected on i12  </a:t>
            </a:r>
            <a:endParaRPr lang="en-GB" sz="1400" dirty="0"/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442893-0120-4896-9F21-95B883D2CC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3"/>
          <a:stretch/>
        </p:blipFill>
        <p:spPr>
          <a:xfrm>
            <a:off x="1088411" y="4295026"/>
            <a:ext cx="3770194" cy="24879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DA58D6-D7CE-4129-A809-72AB38887210}"/>
              </a:ext>
            </a:extLst>
          </p:cNvPr>
          <p:cNvSpPr txBox="1"/>
          <p:nvPr/>
        </p:nvSpPr>
        <p:spPr>
          <a:xfrm>
            <a:off x="2010031" y="6354375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DIAD schematic</a:t>
            </a:r>
          </a:p>
        </p:txBody>
      </p:sp>
    </p:spTree>
    <p:extLst>
      <p:ext uri="{BB962C8B-B14F-4D97-AF65-F5344CB8AC3E}">
        <p14:creationId xmlns:p14="http://schemas.microsoft.com/office/powerpoint/2010/main" val="17872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7159-A0A5-4B56-B789-910C96D0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37468"/>
            <a:ext cx="10515600" cy="1325563"/>
          </a:xfrm>
        </p:spPr>
        <p:txBody>
          <a:bodyPr/>
          <a:lstStyle/>
          <a:p>
            <a:r>
              <a:rPr lang="en-GB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88DA5-BE4B-45BB-A130-40E4006EC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5813"/>
            <a:ext cx="10515600" cy="52720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Thanks for listening!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Avery Pennington</a:t>
            </a:r>
          </a:p>
          <a:p>
            <a:pPr marL="0" indent="0">
              <a:buNone/>
            </a:pPr>
            <a:r>
              <a:rPr lang="en-GB" dirty="0"/>
              <a:t>Imanol </a:t>
            </a:r>
            <a:r>
              <a:rPr lang="en-GB" dirty="0" err="1"/>
              <a:t>Luengo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Win Tun</a:t>
            </a:r>
          </a:p>
          <a:p>
            <a:pPr marL="0" indent="0">
              <a:buNone/>
            </a:pPr>
            <a:r>
              <a:rPr lang="en-GB" dirty="0"/>
              <a:t>Mark Basham</a:t>
            </a:r>
          </a:p>
          <a:p>
            <a:pPr marL="0" indent="0">
              <a:buNone/>
            </a:pPr>
            <a:r>
              <a:rPr lang="en-GB" dirty="0"/>
              <a:t>Michele Darrow</a:t>
            </a:r>
          </a:p>
          <a:p>
            <a:pPr marL="0" indent="0">
              <a:buNone/>
            </a:pPr>
            <a:r>
              <a:rPr lang="en-GB" dirty="0"/>
              <a:t>Omar Elamin</a:t>
            </a:r>
          </a:p>
          <a:p>
            <a:pPr marL="0" indent="0">
              <a:buNone/>
            </a:pPr>
            <a:r>
              <a:rPr lang="en-GB" dirty="0"/>
              <a:t>Richard Parke</a:t>
            </a:r>
          </a:p>
          <a:p>
            <a:pPr marL="0" indent="0">
              <a:buNone/>
            </a:pPr>
            <a:r>
              <a:rPr lang="en-GB" dirty="0"/>
              <a:t>Sharif Ahmed</a:t>
            </a:r>
          </a:p>
        </p:txBody>
      </p:sp>
      <p:pic>
        <p:nvPicPr>
          <p:cNvPr id="3074" name="Picture 2" descr="Wellcome Trust - Wikipedia">
            <a:extLst>
              <a:ext uri="{FF2B5EF4-FFF2-40B4-BE49-F238E27FC236}">
                <a16:creationId xmlns:a16="http://schemas.microsoft.com/office/drawing/2014/main" id="{3B37885E-D129-46DA-B91F-8873F025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87" y="5904543"/>
            <a:ext cx="854530" cy="8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7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2B74-91A6-4811-89AF-35076CB2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 of 3D Image Data -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471DC-6D3C-474E-B98B-7F28314D0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662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i="0" u="sng" dirty="0">
                <a:solidFill>
                  <a:srgbClr val="202122"/>
                </a:solidFill>
                <a:effectLst/>
              </a:rPr>
              <a:t>Image segmentation</a:t>
            </a:r>
          </a:p>
          <a:p>
            <a:r>
              <a:rPr lang="en-GB" sz="1600" b="1" i="0" dirty="0">
                <a:solidFill>
                  <a:srgbClr val="202122"/>
                </a:solidFill>
                <a:effectLst/>
              </a:rPr>
              <a:t>“to simplify and/or change the representation of an image into something that is more meaningful and easier to analyse”</a:t>
            </a:r>
          </a:p>
          <a:p>
            <a:r>
              <a:rPr lang="en-GB" sz="1600" b="1" dirty="0">
                <a:solidFill>
                  <a:srgbClr val="202122"/>
                </a:solidFill>
              </a:rPr>
              <a:t>The process of labelling each pixel/voxel in the image data in order to allow quantification and robust analysis</a:t>
            </a:r>
          </a:p>
          <a:p>
            <a:endParaRPr lang="en-GB" sz="1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GB" sz="1800" b="1" dirty="0">
                <a:solidFill>
                  <a:srgbClr val="202122"/>
                </a:solidFill>
                <a:latin typeface="Arial" panose="020B0604020202020204" pitchFamily="34" charset="0"/>
              </a:rPr>
              <a:t>Can be simple </a:t>
            </a:r>
            <a:r>
              <a:rPr lang="en-GB" sz="1800" dirty="0">
                <a:solidFill>
                  <a:srgbClr val="202122"/>
                </a:solidFill>
                <a:latin typeface="Arial" panose="020B0604020202020204" pitchFamily="34" charset="0"/>
              </a:rPr>
              <a:t>– for simple objects with separated by high contrast</a:t>
            </a:r>
          </a:p>
          <a:p>
            <a:r>
              <a:rPr lang="en-GB" sz="1800" b="1" dirty="0">
                <a:solidFill>
                  <a:srgbClr val="202122"/>
                </a:solidFill>
                <a:latin typeface="Arial" panose="020B0604020202020204" pitchFamily="34" charset="0"/>
              </a:rPr>
              <a:t>But…</a:t>
            </a:r>
            <a:r>
              <a:rPr lang="en-GB" sz="1800" dirty="0">
                <a:solidFill>
                  <a:srgbClr val="202122"/>
                </a:solidFill>
                <a:latin typeface="Arial" panose="020B0604020202020204" pitchFamily="34" charset="0"/>
              </a:rPr>
              <a:t> most systems being characterised are not simple and most data is imperfect – reconstruction artifacts, low contrast, noise, unclear boundaries</a:t>
            </a:r>
          </a:p>
          <a:p>
            <a:r>
              <a:rPr lang="en-GB" sz="1800" dirty="0"/>
              <a:t>e.g. Segmentation of a dataset collected at Diamond </a:t>
            </a:r>
            <a:r>
              <a:rPr lang="en-GB" sz="1800" b="1" dirty="0"/>
              <a:t>may take weeks or months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70F8F8-C787-4F7B-A47E-0208260D7821}"/>
              </a:ext>
            </a:extLst>
          </p:cNvPr>
          <p:cNvSpPr/>
          <p:nvPr/>
        </p:nvSpPr>
        <p:spPr>
          <a:xfrm>
            <a:off x="753576" y="1723640"/>
            <a:ext cx="6166208" cy="180237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17A8B-3379-40CF-90B7-207640215682}"/>
              </a:ext>
            </a:extLst>
          </p:cNvPr>
          <p:cNvSpPr txBox="1"/>
          <p:nvPr/>
        </p:nvSpPr>
        <p:spPr>
          <a:xfrm>
            <a:off x="7567791" y="5717059"/>
            <a:ext cx="4076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Human placental tissue. X-ray CT data collected on i13-2.</a:t>
            </a:r>
          </a:p>
        </p:txBody>
      </p:sp>
      <p:pic>
        <p:nvPicPr>
          <p:cNvPr id="5" name="Picture 4" descr="A picture containing nature, wall&#10;&#10;Description automatically generated">
            <a:extLst>
              <a:ext uri="{FF2B5EF4-FFF2-40B4-BE49-F238E27FC236}">
                <a16:creationId xmlns:a16="http://schemas.microsoft.com/office/drawing/2014/main" id="{B0076C50-8C34-0DD5-A939-5F2B0E517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91" y="1594782"/>
            <a:ext cx="3990930" cy="39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9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SuRVoS Workbench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9852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b="1" u="sng" dirty="0"/>
              <a:t>What is it?</a:t>
            </a:r>
          </a:p>
          <a:p>
            <a:r>
              <a:rPr lang="en-GB" sz="1800" dirty="0"/>
              <a:t>An application written in Python by Imanol </a:t>
            </a:r>
            <a:r>
              <a:rPr lang="en-GB" sz="1800" dirty="0" err="1"/>
              <a:t>Luengo</a:t>
            </a:r>
            <a:r>
              <a:rPr lang="en-GB" sz="1800" dirty="0"/>
              <a:t> with input from Michele Darrow, Mark Basham (Diamond) and Andrew French and Tony </a:t>
            </a:r>
            <a:r>
              <a:rPr lang="en-GB" sz="1800" dirty="0" err="1"/>
              <a:t>Pridmore</a:t>
            </a:r>
            <a:r>
              <a:rPr lang="en-GB" sz="1800" dirty="0"/>
              <a:t> (University of Nottingham)</a:t>
            </a:r>
          </a:p>
          <a:p>
            <a:r>
              <a:rPr lang="en-GB" sz="1800" dirty="0"/>
              <a:t>Originally designed for staff and users on B24 to segment complex biological volumes (cell organelles)</a:t>
            </a:r>
          </a:p>
          <a:p>
            <a:pPr marL="0" indent="0">
              <a:buNone/>
            </a:pPr>
            <a:endParaRPr lang="en-GB" sz="1800" dirty="0"/>
          </a:p>
          <a:p>
            <a:pPr marL="171450" indent="-171450">
              <a:buFont typeface="Arial"/>
              <a:buChar char="•"/>
            </a:pPr>
            <a:r>
              <a:rPr lang="en-US" sz="1800" dirty="0">
                <a:latin typeface="Arial"/>
                <a:cs typeface="Times New Roman"/>
              </a:rPr>
              <a:t>Unsupervised clustering of voxel data into </a:t>
            </a:r>
            <a:r>
              <a:rPr lang="en-US" sz="1800" dirty="0" err="1">
                <a:latin typeface="Arial"/>
                <a:cs typeface="Times New Roman"/>
              </a:rPr>
              <a:t>supervoxels</a:t>
            </a:r>
            <a:endParaRPr lang="en-US" sz="1800" dirty="0">
              <a:latin typeface="Arial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800" dirty="0">
                <a:latin typeface="Arial"/>
                <a:cs typeface="Times New Roman"/>
              </a:rPr>
              <a:t>Manual image feature extraction</a:t>
            </a:r>
          </a:p>
          <a:p>
            <a:pPr marL="171450" indent="-171450">
              <a:buFont typeface="Arial"/>
              <a:buChar char="•"/>
            </a:pPr>
            <a:r>
              <a:rPr lang="en-US" sz="1800" dirty="0">
                <a:latin typeface="Arial"/>
                <a:cs typeface="Times New Roman"/>
              </a:rPr>
              <a:t>User painted annotations</a:t>
            </a:r>
          </a:p>
          <a:p>
            <a:pPr marL="171450" indent="-171450">
              <a:buFont typeface="Arial"/>
              <a:buChar char="•"/>
            </a:pPr>
            <a:r>
              <a:rPr lang="en-US" sz="1800" dirty="0">
                <a:latin typeface="Arial"/>
                <a:cs typeface="Times New Roman"/>
              </a:rPr>
              <a:t>"Classical" machine learning tools. </a:t>
            </a:r>
            <a:r>
              <a:rPr lang="en-US" sz="1800" dirty="0" err="1">
                <a:latin typeface="Arial"/>
                <a:cs typeface="Times New Roman"/>
              </a:rPr>
              <a:t>e.g</a:t>
            </a:r>
            <a:r>
              <a:rPr lang="en-US" sz="1800" dirty="0">
                <a:latin typeface="Arial"/>
                <a:cs typeface="Times New Roman"/>
              </a:rPr>
              <a:t> Random forests, SVMs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F73EE9-2AC9-4852-BDB6-5F1A9A98B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874" y="2206408"/>
            <a:ext cx="5531004" cy="322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F18639-7957-43D9-9001-FAC74DD345E4}"/>
              </a:ext>
            </a:extLst>
          </p:cNvPr>
          <p:cNvSpPr/>
          <p:nvPr/>
        </p:nvSpPr>
        <p:spPr>
          <a:xfrm>
            <a:off x="753576" y="1723640"/>
            <a:ext cx="5698524" cy="225240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BAA51-9333-40D1-B5C8-0DA6ADAC1C55}"/>
              </a:ext>
            </a:extLst>
          </p:cNvPr>
          <p:cNvSpPr txBox="1"/>
          <p:nvPr/>
        </p:nvSpPr>
        <p:spPr>
          <a:xfrm>
            <a:off x="5937743" y="797073"/>
            <a:ext cx="51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</a:t>
            </a:r>
            <a:r>
              <a:rPr lang="en-GB" sz="2400" dirty="0"/>
              <a:t>per-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</a:t>
            </a:r>
            <a:r>
              <a:rPr lang="en-GB" sz="2400" dirty="0"/>
              <a:t>egion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Vo</a:t>
            </a:r>
            <a:r>
              <a:rPr lang="en-GB" sz="2400" dirty="0"/>
              <a:t>lume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en-GB" sz="2400" dirty="0"/>
              <a:t>egmentation</a:t>
            </a:r>
          </a:p>
        </p:txBody>
      </p:sp>
    </p:spTree>
    <p:extLst>
      <p:ext uri="{BB962C8B-B14F-4D97-AF65-F5344CB8AC3E}">
        <p14:creationId xmlns:p14="http://schemas.microsoft.com/office/powerpoint/2010/main" val="3224107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SuRVoS Workbench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02496-F876-4A2C-971F-9A6B185B0C83}"/>
              </a:ext>
            </a:extLst>
          </p:cNvPr>
          <p:cNvSpPr txBox="1"/>
          <p:nvPr/>
        </p:nvSpPr>
        <p:spPr>
          <a:xfrm>
            <a:off x="5937743" y="797073"/>
            <a:ext cx="51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</a:t>
            </a:r>
            <a:r>
              <a:rPr lang="en-GB" sz="2400" dirty="0"/>
              <a:t>per-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</a:t>
            </a:r>
            <a:r>
              <a:rPr lang="en-GB" sz="2400" dirty="0"/>
              <a:t>egion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Vo</a:t>
            </a:r>
            <a:r>
              <a:rPr lang="en-GB" sz="2400" dirty="0"/>
              <a:t>lume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en-GB" sz="2400" dirty="0"/>
              <a:t>egmentation</a:t>
            </a:r>
          </a:p>
        </p:txBody>
      </p:sp>
      <p:pic>
        <p:nvPicPr>
          <p:cNvPr id="9" name="Picture 2" descr="A picture containing outdoor, mammal, black, bear&#10;&#10;Description automatically generated">
            <a:extLst>
              <a:ext uri="{FF2B5EF4-FFF2-40B4-BE49-F238E27FC236}">
                <a16:creationId xmlns:a16="http://schemas.microsoft.com/office/drawing/2014/main" id="{AA0269A8-94DE-4247-8704-F704798E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03" y="1980459"/>
            <a:ext cx="5754613" cy="1834984"/>
          </a:xfrm>
          <a:prstGeom prst="rect">
            <a:avLst/>
          </a:prstGeom>
        </p:spPr>
      </p:pic>
      <p:pic>
        <p:nvPicPr>
          <p:cNvPr id="10" name="Picture 6" descr="Shape, arrow&#10;&#10;Description automatically generated">
            <a:extLst>
              <a:ext uri="{FF2B5EF4-FFF2-40B4-BE49-F238E27FC236}">
                <a16:creationId xmlns:a16="http://schemas.microsoft.com/office/drawing/2014/main" id="{B700E914-F1AE-4FE4-AE1F-C13BF4165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99" y="4464837"/>
            <a:ext cx="5757462" cy="1071605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44DDE7E1-0FBC-4E65-86FB-2BCF62D96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406" y="1980459"/>
            <a:ext cx="5497996" cy="3882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5F3141-81F3-47CE-9C43-AD4C8E0561A6}"/>
              </a:ext>
            </a:extLst>
          </p:cNvPr>
          <p:cNvSpPr txBox="1"/>
          <p:nvPr/>
        </p:nvSpPr>
        <p:spPr>
          <a:xfrm>
            <a:off x="376103" y="146614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Generate </a:t>
            </a:r>
            <a:r>
              <a:rPr lang="en-GB" b="1" u="sng" dirty="0" err="1"/>
              <a:t>supervoxels</a:t>
            </a:r>
            <a:endParaRPr lang="en-GB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CC5D6-AA20-42BC-9BD0-E6AECC789095}"/>
              </a:ext>
            </a:extLst>
          </p:cNvPr>
          <p:cNvSpPr txBox="1"/>
          <p:nvPr/>
        </p:nvSpPr>
        <p:spPr>
          <a:xfrm>
            <a:off x="6364406" y="146614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Extract image features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80320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SuRVoS Workbench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02496-F876-4A2C-971F-9A6B185B0C83}"/>
              </a:ext>
            </a:extLst>
          </p:cNvPr>
          <p:cNvSpPr txBox="1"/>
          <p:nvPr/>
        </p:nvSpPr>
        <p:spPr>
          <a:xfrm>
            <a:off x="5937743" y="797073"/>
            <a:ext cx="51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</a:t>
            </a:r>
            <a:r>
              <a:rPr lang="en-GB" sz="2400" dirty="0"/>
              <a:t>per-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</a:t>
            </a:r>
            <a:r>
              <a:rPr lang="en-GB" sz="2400" dirty="0"/>
              <a:t>egion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Vo</a:t>
            </a:r>
            <a:r>
              <a:rPr lang="en-GB" sz="2400" dirty="0"/>
              <a:t>lume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en-GB" sz="2400" dirty="0"/>
              <a:t>egmentation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F3141-81F3-47CE-9C43-AD4C8E0561A6}"/>
              </a:ext>
            </a:extLst>
          </p:cNvPr>
          <p:cNvSpPr txBox="1"/>
          <p:nvPr/>
        </p:nvSpPr>
        <p:spPr>
          <a:xfrm>
            <a:off x="641260" y="147036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Annotate data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AD7F89C2-F588-414D-A482-C638AA7FEB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5" y="2048538"/>
            <a:ext cx="448591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12A4C-81DE-4011-95BC-9D34B09703A5}"/>
              </a:ext>
            </a:extLst>
          </p:cNvPr>
          <p:cNvSpPr txBox="1"/>
          <p:nvPr/>
        </p:nvSpPr>
        <p:spPr>
          <a:xfrm>
            <a:off x="5089717" y="2048538"/>
            <a:ext cx="6657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Features extracted from the data are concatenated into a matrix, 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Used to train the classifier in conjunction with the labels from annotations, Y</a:t>
            </a:r>
          </a:p>
          <a:p>
            <a:endParaRPr lang="en-GB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5C32251-7A0F-4A04-AFAC-C0EE9DFEB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179695"/>
              </p:ext>
            </p:extLst>
          </p:nvPr>
        </p:nvGraphicFramePr>
        <p:xfrm>
          <a:off x="6167243" y="4046679"/>
          <a:ext cx="1733548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3387">
                  <a:extLst>
                    <a:ext uri="{9D8B030D-6E8A-4147-A177-3AD203B41FA5}">
                      <a16:colId xmlns:a16="http://schemas.microsoft.com/office/drawing/2014/main" val="958106113"/>
                    </a:ext>
                  </a:extLst>
                </a:gridCol>
                <a:gridCol w="433387">
                  <a:extLst>
                    <a:ext uri="{9D8B030D-6E8A-4147-A177-3AD203B41FA5}">
                      <a16:colId xmlns:a16="http://schemas.microsoft.com/office/drawing/2014/main" val="3514700288"/>
                    </a:ext>
                  </a:extLst>
                </a:gridCol>
                <a:gridCol w="433387">
                  <a:extLst>
                    <a:ext uri="{9D8B030D-6E8A-4147-A177-3AD203B41FA5}">
                      <a16:colId xmlns:a16="http://schemas.microsoft.com/office/drawing/2014/main" val="2941524692"/>
                    </a:ext>
                  </a:extLst>
                </a:gridCol>
                <a:gridCol w="433387">
                  <a:extLst>
                    <a:ext uri="{9D8B030D-6E8A-4147-A177-3AD203B41FA5}">
                      <a16:colId xmlns:a16="http://schemas.microsoft.com/office/drawing/2014/main" val="195785389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0.5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0.1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…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59692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7190302"/>
                  </a:ext>
                </a:extLst>
              </a:tr>
              <a:tr h="556260">
                <a:tc gridSpan="4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…</a:t>
                      </a:r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5094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395817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4331156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6EA721A-62E1-4603-8084-51DF7468AC8B}"/>
              </a:ext>
            </a:extLst>
          </p:cNvPr>
          <p:cNvSpPr txBox="1"/>
          <p:nvPr/>
        </p:nvSpPr>
        <p:spPr>
          <a:xfrm>
            <a:off x="5757179" y="4757363"/>
            <a:ext cx="263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B19B6F-25DF-457A-BD4D-E5D831637549}"/>
              </a:ext>
            </a:extLst>
          </p:cNvPr>
          <p:cNvCxnSpPr/>
          <p:nvPr/>
        </p:nvCxnSpPr>
        <p:spPr>
          <a:xfrm>
            <a:off x="7249281" y="3784213"/>
            <a:ext cx="651510" cy="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4947D2-7921-4248-A799-C3DACE2654D7}"/>
              </a:ext>
            </a:extLst>
          </p:cNvPr>
          <p:cNvCxnSpPr/>
          <p:nvPr/>
        </p:nvCxnSpPr>
        <p:spPr>
          <a:xfrm flipH="1">
            <a:off x="6167243" y="3784213"/>
            <a:ext cx="651510" cy="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B0D22A-8DD8-420B-96AD-E410448CA9D2}"/>
              </a:ext>
            </a:extLst>
          </p:cNvPr>
          <p:cNvCxnSpPr/>
          <p:nvPr/>
        </p:nvCxnSpPr>
        <p:spPr>
          <a:xfrm rot="16200000">
            <a:off x="5603411" y="4372434"/>
            <a:ext cx="651510" cy="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680DC1-4E81-435D-9D71-54B13B625FC8}"/>
              </a:ext>
            </a:extLst>
          </p:cNvPr>
          <p:cNvCxnSpPr/>
          <p:nvPr/>
        </p:nvCxnSpPr>
        <p:spPr>
          <a:xfrm rot="5400000">
            <a:off x="5603410" y="5511624"/>
            <a:ext cx="651510" cy="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070CF10-D8A3-494F-9FA2-C8C0D7B55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411497"/>
              </p:ext>
            </p:extLst>
          </p:nvPr>
        </p:nvGraphicFramePr>
        <p:xfrm>
          <a:off x="9268033" y="4046678"/>
          <a:ext cx="400665" cy="1684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665">
                  <a:extLst>
                    <a:ext uri="{9D8B030D-6E8A-4147-A177-3AD203B41FA5}">
                      <a16:colId xmlns:a16="http://schemas.microsoft.com/office/drawing/2014/main" val="352118917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41570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2328770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…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17832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24308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26590385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9A9CDB7-2A19-4DFB-B85C-EA32DE03A61D}"/>
              </a:ext>
            </a:extLst>
          </p:cNvPr>
          <p:cNvSpPr txBox="1"/>
          <p:nvPr/>
        </p:nvSpPr>
        <p:spPr>
          <a:xfrm>
            <a:off x="8872896" y="4697532"/>
            <a:ext cx="263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2CBFB5-4E42-474D-B7C3-7264C15E62AB}"/>
              </a:ext>
            </a:extLst>
          </p:cNvPr>
          <p:cNvCxnSpPr/>
          <p:nvPr/>
        </p:nvCxnSpPr>
        <p:spPr>
          <a:xfrm rot="16200000">
            <a:off x="8719128" y="4312603"/>
            <a:ext cx="651510" cy="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9A45C2-7C8B-41A2-AF02-2A622C664693}"/>
              </a:ext>
            </a:extLst>
          </p:cNvPr>
          <p:cNvCxnSpPr/>
          <p:nvPr/>
        </p:nvCxnSpPr>
        <p:spPr>
          <a:xfrm rot="5400000">
            <a:off x="8719127" y="5451793"/>
            <a:ext cx="651510" cy="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C51730-A93D-465C-A8CE-080652D7FA7B}"/>
              </a:ext>
            </a:extLst>
          </p:cNvPr>
          <p:cNvSpPr txBox="1"/>
          <p:nvPr/>
        </p:nvSpPr>
        <p:spPr>
          <a:xfrm>
            <a:off x="9995337" y="4176531"/>
            <a:ext cx="1813317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</a:rPr>
              <a:t>N</a:t>
            </a:r>
            <a:r>
              <a:rPr lang="en-GB" sz="1100" dirty="0"/>
              <a:t>: Number of </a:t>
            </a:r>
            <a:r>
              <a:rPr lang="en-GB" sz="1100" dirty="0" err="1"/>
              <a:t>supervoxels</a:t>
            </a:r>
            <a:endParaRPr lang="en-GB" sz="1100" dirty="0"/>
          </a:p>
          <a:p>
            <a:endParaRPr lang="en-GB" sz="1100" dirty="0"/>
          </a:p>
          <a:p>
            <a:r>
              <a:rPr lang="en-GB" sz="1100" b="1" dirty="0">
                <a:solidFill>
                  <a:srgbClr val="002060"/>
                </a:solidFill>
              </a:rPr>
              <a:t>D</a:t>
            </a:r>
            <a:r>
              <a:rPr lang="en-GB" sz="1100" dirty="0"/>
              <a:t>: Number of features</a:t>
            </a:r>
          </a:p>
          <a:p>
            <a:endParaRPr lang="en-GB" sz="1100" dirty="0"/>
          </a:p>
          <a:p>
            <a:r>
              <a:rPr lang="en-GB" sz="1100" b="1" dirty="0">
                <a:solidFill>
                  <a:srgbClr val="002060"/>
                </a:solidFill>
              </a:rPr>
              <a:t>X</a:t>
            </a:r>
            <a:r>
              <a:rPr lang="en-GB" sz="1100" dirty="0"/>
              <a:t>: Descriptor matrix</a:t>
            </a:r>
          </a:p>
          <a:p>
            <a:endParaRPr lang="en-GB" sz="1100" dirty="0"/>
          </a:p>
          <a:p>
            <a:r>
              <a:rPr lang="en-GB" sz="1100" b="1" dirty="0">
                <a:solidFill>
                  <a:srgbClr val="002060"/>
                </a:solidFill>
              </a:rPr>
              <a:t>Y</a:t>
            </a:r>
            <a:r>
              <a:rPr lang="en-GB" sz="1100" dirty="0"/>
              <a:t>: </a:t>
            </a:r>
            <a:r>
              <a:rPr lang="en-GB" sz="1100" dirty="0" err="1"/>
              <a:t>Supervoxel</a:t>
            </a:r>
            <a:r>
              <a:rPr lang="en-GB" sz="1100" dirty="0"/>
              <a:t> class label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BF8B0A-9154-446E-9C19-97F209A6B810}"/>
              </a:ext>
            </a:extLst>
          </p:cNvPr>
          <p:cNvSpPr txBox="1"/>
          <p:nvPr/>
        </p:nvSpPr>
        <p:spPr>
          <a:xfrm>
            <a:off x="8228225" y="4697531"/>
            <a:ext cx="399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 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4BD9EB-1A2C-41D1-A3C4-7C09FCE6A307}"/>
              </a:ext>
            </a:extLst>
          </p:cNvPr>
          <p:cNvSpPr txBox="1"/>
          <p:nvPr/>
        </p:nvSpPr>
        <p:spPr>
          <a:xfrm>
            <a:off x="5167571" y="4757362"/>
            <a:ext cx="399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147BC3-6053-47EC-A637-6BB086C6113D}"/>
              </a:ext>
            </a:extLst>
          </p:cNvPr>
          <p:cNvSpPr txBox="1"/>
          <p:nvPr/>
        </p:nvSpPr>
        <p:spPr>
          <a:xfrm>
            <a:off x="6818753" y="359156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F9EE56-0BDA-488E-B906-E8B2DF40358B}"/>
              </a:ext>
            </a:extLst>
          </p:cNvPr>
          <p:cNvSpPr txBox="1"/>
          <p:nvPr/>
        </p:nvSpPr>
        <p:spPr>
          <a:xfrm>
            <a:off x="5757179" y="1500281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Train a classifier</a:t>
            </a:r>
          </a:p>
        </p:txBody>
      </p:sp>
    </p:spTree>
    <p:extLst>
      <p:ext uri="{BB962C8B-B14F-4D97-AF65-F5344CB8AC3E}">
        <p14:creationId xmlns:p14="http://schemas.microsoft.com/office/powerpoint/2010/main" val="419154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SuRVoS Workbench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02496-F876-4A2C-971F-9A6B185B0C83}"/>
              </a:ext>
            </a:extLst>
          </p:cNvPr>
          <p:cNvSpPr txBox="1"/>
          <p:nvPr/>
        </p:nvSpPr>
        <p:spPr>
          <a:xfrm>
            <a:off x="5937743" y="797073"/>
            <a:ext cx="51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</a:t>
            </a:r>
            <a:r>
              <a:rPr lang="en-GB" sz="2400" dirty="0"/>
              <a:t>per-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</a:t>
            </a:r>
            <a:r>
              <a:rPr lang="en-GB" sz="2400" dirty="0"/>
              <a:t>egion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Vo</a:t>
            </a:r>
            <a:r>
              <a:rPr lang="en-GB" sz="2400" dirty="0"/>
              <a:t>lume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en-GB" sz="2400" dirty="0"/>
              <a:t>egmentation</a:t>
            </a: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6CAE76C4-3F8C-4B9C-82F8-541DB99CB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9" y="2000862"/>
            <a:ext cx="4490544" cy="43513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028585-8457-4E35-8056-EAA16A653B5B}"/>
              </a:ext>
            </a:extLst>
          </p:cNvPr>
          <p:cNvSpPr txBox="1"/>
          <p:nvPr/>
        </p:nvSpPr>
        <p:spPr>
          <a:xfrm>
            <a:off x="641260" y="147036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Predict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FA772B-DBD6-46DA-A7C0-059FD6152815}"/>
              </a:ext>
            </a:extLst>
          </p:cNvPr>
          <p:cNvSpPr txBox="1"/>
          <p:nvPr/>
        </p:nvSpPr>
        <p:spPr>
          <a:xfrm>
            <a:off x="5692346" y="2048538"/>
            <a:ext cx="60551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Prediction refinement can be used to remove “islands” by minimisation of a Markov Random Field energy function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Cycles of annotation, prediction, followed by annotation adjustment and re-prediction can be used to reach a final segmentation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Segmentations labels can be analysed, segmentation masks exported and classifiers can be saved and reutilised on new data</a:t>
            </a:r>
          </a:p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B792CD-AF26-4B45-8BCA-64C324958B2C}"/>
              </a:ext>
            </a:extLst>
          </p:cNvPr>
          <p:cNvSpPr txBox="1"/>
          <p:nvPr/>
        </p:nvSpPr>
        <p:spPr>
          <a:xfrm>
            <a:off x="5757179" y="1500281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Refine prediction and/or adjust annotations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D405650-E606-4495-8D41-8C4474279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142784"/>
              </p:ext>
            </p:extLst>
          </p:nvPr>
        </p:nvGraphicFramePr>
        <p:xfrm>
          <a:off x="7848480" y="2825844"/>
          <a:ext cx="1534248" cy="1512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708">
                  <a:extLst>
                    <a:ext uri="{9D8B030D-6E8A-4147-A177-3AD203B41FA5}">
                      <a16:colId xmlns:a16="http://schemas.microsoft.com/office/drawing/2014/main" val="2828732379"/>
                    </a:ext>
                  </a:extLst>
                </a:gridCol>
                <a:gridCol w="255708">
                  <a:extLst>
                    <a:ext uri="{9D8B030D-6E8A-4147-A177-3AD203B41FA5}">
                      <a16:colId xmlns:a16="http://schemas.microsoft.com/office/drawing/2014/main" val="594912076"/>
                    </a:ext>
                  </a:extLst>
                </a:gridCol>
                <a:gridCol w="255708">
                  <a:extLst>
                    <a:ext uri="{9D8B030D-6E8A-4147-A177-3AD203B41FA5}">
                      <a16:colId xmlns:a16="http://schemas.microsoft.com/office/drawing/2014/main" val="3026109195"/>
                    </a:ext>
                  </a:extLst>
                </a:gridCol>
                <a:gridCol w="255708">
                  <a:extLst>
                    <a:ext uri="{9D8B030D-6E8A-4147-A177-3AD203B41FA5}">
                      <a16:colId xmlns:a16="http://schemas.microsoft.com/office/drawing/2014/main" val="11730063"/>
                    </a:ext>
                  </a:extLst>
                </a:gridCol>
                <a:gridCol w="255708">
                  <a:extLst>
                    <a:ext uri="{9D8B030D-6E8A-4147-A177-3AD203B41FA5}">
                      <a16:colId xmlns:a16="http://schemas.microsoft.com/office/drawing/2014/main" val="922213827"/>
                    </a:ext>
                  </a:extLst>
                </a:gridCol>
                <a:gridCol w="255708">
                  <a:extLst>
                    <a:ext uri="{9D8B030D-6E8A-4147-A177-3AD203B41FA5}">
                      <a16:colId xmlns:a16="http://schemas.microsoft.com/office/drawing/2014/main" val="2107503238"/>
                    </a:ext>
                  </a:extLst>
                </a:gridCol>
              </a:tblGrid>
              <a:tr h="25213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39745"/>
                  </a:ext>
                </a:extLst>
              </a:tr>
              <a:tr h="252139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012781"/>
                  </a:ext>
                </a:extLst>
              </a:tr>
              <a:tr h="25213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288330"/>
                  </a:ext>
                </a:extLst>
              </a:tr>
              <a:tr h="25213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953185"/>
                  </a:ext>
                </a:extLst>
              </a:tr>
              <a:tr h="25213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790462"/>
                  </a:ext>
                </a:extLst>
              </a:tr>
              <a:tr h="25213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62171" marR="62171" marT="31086" marB="31086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9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73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C8EC-D0C4-4271-B36F-9CCAC7CE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</a:rPr>
              <a:t>SuRVoS</a:t>
            </a:r>
            <a:r>
              <a:rPr lang="en-GB" dirty="0"/>
              <a:t> </a:t>
            </a:r>
            <a:r>
              <a:rPr lang="en-GB" sz="3600" b="1" dirty="0">
                <a:solidFill>
                  <a:srgbClr val="002060"/>
                </a:solidFill>
              </a:rPr>
              <a:t>Workbench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8B6DF6-796D-4A14-9C92-315506E4A5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u="sng" dirty="0"/>
              <a:t>Issues</a:t>
            </a:r>
          </a:p>
          <a:p>
            <a:r>
              <a:rPr lang="en-GB" sz="2000" dirty="0"/>
              <a:t>SuRVoS is a monolithic/standalone application </a:t>
            </a:r>
          </a:p>
          <a:p>
            <a:r>
              <a:rPr lang="en-GB" sz="2000" dirty="0"/>
              <a:t>Needs to be run on high performance hardware (NVIDIA GPU)</a:t>
            </a:r>
          </a:p>
          <a:p>
            <a:r>
              <a:rPr lang="en-GB" sz="2000" dirty="0"/>
              <a:t>Extending the application is not straightforward</a:t>
            </a:r>
          </a:p>
          <a:p>
            <a:pPr lvl="1"/>
            <a:r>
              <a:rPr lang="en-GB" sz="2000" dirty="0"/>
              <a:t>Difficult to keep up with the state of the art in segmentation</a:t>
            </a:r>
          </a:p>
          <a:p>
            <a:r>
              <a:rPr lang="en-GB" sz="2000" dirty="0"/>
              <a:t>Not easy to collaborate on the same datasets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CFBCC2-1A15-440F-BB9A-07F20E5F84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5" y="2144473"/>
            <a:ext cx="5626485" cy="403249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A9BE4-DF00-4E1D-BEB6-002334D4491B}"/>
              </a:ext>
            </a:extLst>
          </p:cNvPr>
          <p:cNvSpPr txBox="1"/>
          <p:nvPr/>
        </p:nvSpPr>
        <p:spPr>
          <a:xfrm>
            <a:off x="641260" y="147036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Export data</a:t>
            </a:r>
          </a:p>
        </p:txBody>
      </p:sp>
    </p:spTree>
    <p:extLst>
      <p:ext uri="{BB962C8B-B14F-4D97-AF65-F5344CB8AC3E}">
        <p14:creationId xmlns:p14="http://schemas.microsoft.com/office/powerpoint/2010/main" val="16613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1D5C-D7F5-43E1-8CC1-A192AD09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>
                <a:solidFill>
                  <a:srgbClr val="002060"/>
                </a:solidFill>
              </a:rPr>
              <a:t>Rethinking SuRVoS</a:t>
            </a:r>
            <a:r>
              <a:rPr lang="en-GB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2FE48-B330-4DD2-891C-891D95EA5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Desirables:</a:t>
            </a:r>
          </a:p>
          <a:p>
            <a:r>
              <a:rPr lang="en-GB" sz="2400" dirty="0"/>
              <a:t>Switchable workspaces</a:t>
            </a:r>
          </a:p>
          <a:p>
            <a:r>
              <a:rPr lang="en-GB" sz="2400" dirty="0"/>
              <a:t>Easier addition of new methods </a:t>
            </a:r>
            <a:r>
              <a:rPr lang="en-GB" sz="2400" dirty="0" err="1"/>
              <a:t>e.g</a:t>
            </a:r>
            <a:r>
              <a:rPr lang="en-GB" sz="2400" dirty="0"/>
              <a:t> .Deep learning techniques</a:t>
            </a:r>
          </a:p>
          <a:p>
            <a:r>
              <a:rPr lang="en-GB" sz="2400" dirty="0"/>
              <a:t>Easier viewing of  multiple datasets e.g. correlative imaging</a:t>
            </a:r>
          </a:p>
          <a:p>
            <a:r>
              <a:rPr lang="en-GB" sz="2400" dirty="0"/>
              <a:t>Ability to run on the cloud or from less powerful machines</a:t>
            </a:r>
          </a:p>
          <a:p>
            <a:pPr lvl="1"/>
            <a:r>
              <a:rPr lang="en-GB" sz="2000" dirty="0"/>
              <a:t>Client-server model</a:t>
            </a:r>
          </a:p>
          <a:p>
            <a:r>
              <a:rPr lang="en-GB" sz="2400" dirty="0"/>
              <a:t>Ability to segment larger datasets</a:t>
            </a:r>
          </a:p>
          <a:p>
            <a:r>
              <a:rPr lang="en-GB" sz="2400" dirty="0"/>
              <a:t>Allow import of data from citizen science projects</a:t>
            </a:r>
          </a:p>
          <a:p>
            <a:r>
              <a:rPr lang="en-GB" sz="2400" dirty="0"/>
              <a:t>Run in conjunction with </a:t>
            </a:r>
            <a:r>
              <a:rPr lang="en-GB" sz="2400" dirty="0" err="1"/>
              <a:t>Jupyter</a:t>
            </a:r>
            <a:r>
              <a:rPr lang="en-GB" sz="2400" dirty="0"/>
              <a:t> notebooks for experienced users</a:t>
            </a:r>
          </a:p>
        </p:txBody>
      </p:sp>
    </p:spTree>
    <p:extLst>
      <p:ext uri="{BB962C8B-B14F-4D97-AF65-F5344CB8AC3E}">
        <p14:creationId xmlns:p14="http://schemas.microsoft.com/office/powerpoint/2010/main" val="1852738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7747</TotalTime>
  <Words>1951</Words>
  <Application>Microsoft Office PowerPoint</Application>
  <PresentationFormat>Widescreen</PresentationFormat>
  <Paragraphs>223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</vt:lpstr>
      <vt:lpstr>Calibri</vt:lpstr>
      <vt:lpstr>NewCMSans08-Book</vt:lpstr>
      <vt:lpstr>NewCMSans10-Book</vt:lpstr>
      <vt:lpstr>NewCMSans10-BookOblique</vt:lpstr>
      <vt:lpstr>Open Sans</vt:lpstr>
      <vt:lpstr>Times New Roman</vt:lpstr>
      <vt:lpstr>Office Theme</vt:lpstr>
      <vt:lpstr>SuRVoS2: Software to Accelerate Annotation and Segmentation of 3D Image Data</vt:lpstr>
      <vt:lpstr>3D Imaging at Diamond</vt:lpstr>
      <vt:lpstr>Analysis of 3D Image Data - Segmentation</vt:lpstr>
      <vt:lpstr>SuRVoS Workbench</vt:lpstr>
      <vt:lpstr>SuRVoS Workbench</vt:lpstr>
      <vt:lpstr>SuRVoS Workbench</vt:lpstr>
      <vt:lpstr>SuRVoS Workbench</vt:lpstr>
      <vt:lpstr>SuRVoS Workbench</vt:lpstr>
      <vt:lpstr>Rethinking SuRVoS </vt:lpstr>
      <vt:lpstr>SuRVoS2: A client-server napari plugin</vt:lpstr>
      <vt:lpstr>SuRVoS2</vt:lpstr>
      <vt:lpstr>Deep Learning Segmentation</vt:lpstr>
      <vt:lpstr>3D Segmentation using 2D deep CNNs</vt:lpstr>
      <vt:lpstr>SuRVoS2 – Segmentation Example</vt:lpstr>
      <vt:lpstr>SuRVoS2 – Segmentation Example</vt:lpstr>
      <vt:lpstr>SuRVoS2 – Segmentation Example</vt:lpstr>
      <vt:lpstr>SuRVoS2 – Segmentation Example</vt:lpstr>
      <vt:lpstr>Segmentation Example - Summary</vt:lpstr>
      <vt:lpstr>Summary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Segmentation of 3D data using SuRVoS and U-Nets</dc:title>
  <dc:creator>King, Olly (DLSLtd,RAL,LSCI)</dc:creator>
  <cp:lastModifiedBy>King, Olly (DLSLtd,RAL,LSCI)</cp:lastModifiedBy>
  <cp:revision>4</cp:revision>
  <dcterms:created xsi:type="dcterms:W3CDTF">2021-06-22T09:18:01Z</dcterms:created>
  <dcterms:modified xsi:type="dcterms:W3CDTF">2022-10-18T19:52:17Z</dcterms:modified>
</cp:coreProperties>
</file>