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91" r:id="rId2"/>
    <p:sldId id="262" r:id="rId3"/>
    <p:sldId id="257" r:id="rId4"/>
    <p:sldId id="292" r:id="rId5"/>
    <p:sldId id="293" r:id="rId6"/>
    <p:sldId id="258" r:id="rId7"/>
    <p:sldId id="294" r:id="rId8"/>
    <p:sldId id="260" r:id="rId9"/>
    <p:sldId id="259" r:id="rId10"/>
    <p:sldId id="261" r:id="rId11"/>
    <p:sldId id="295" r:id="rId12"/>
    <p:sldId id="263" r:id="rId13"/>
    <p:sldId id="264" r:id="rId14"/>
    <p:sldId id="266" r:id="rId15"/>
    <p:sldId id="267" r:id="rId16"/>
    <p:sldId id="274" r:id="rId17"/>
    <p:sldId id="265" r:id="rId18"/>
    <p:sldId id="268" r:id="rId19"/>
    <p:sldId id="269" r:id="rId20"/>
    <p:sldId id="270" r:id="rId21"/>
    <p:sldId id="272" r:id="rId22"/>
    <p:sldId id="273" r:id="rId23"/>
    <p:sldId id="275" r:id="rId24"/>
    <p:sldId id="276" r:id="rId25"/>
    <p:sldId id="277" r:id="rId26"/>
    <p:sldId id="296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06EBE-0B04-1C42-8B83-A636636CBC2D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474E3-EF20-374F-B3D6-7FFBE8A8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0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6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Phi_i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(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x,y,z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)=\begin{cases} 1 &amp; \text{if $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a_i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leq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 x&lt;a_{i+1}$, $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b_i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leq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 y&lt;b_{i+1}$, $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c_i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leq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 z&lt;c_{i+1}$} \\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0 &amp; \text{otherwise} \end{cases}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474E3-EF20-374F-B3D6-7FFBE8A897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langle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 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Phi_i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(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x,y,z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) , 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Phi_j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(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x,y,z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) 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rangle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 = 0 \  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mathrm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{ for }\ 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i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\</a:t>
            </a:r>
            <a:r>
              <a:rPr lang="en-GB" dirty="0" err="1">
                <a:solidFill>
                  <a:srgbClr val="000000"/>
                </a:solidFill>
                <a:effectLst/>
                <a:latin typeface="Monaco" pitchFamily="2" charset="77"/>
              </a:rPr>
              <a:t>neq</a:t>
            </a:r>
            <a:r>
              <a:rPr lang="en-GB" dirty="0">
                <a:solidFill>
                  <a:srgbClr val="000000"/>
                </a:solidFill>
                <a:effectLst/>
                <a:latin typeface="Monaco" pitchFamily="2" charset="77"/>
              </a:rPr>
              <a:t> j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474E3-EF20-374F-B3D6-7FFBE8A89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2D8D-29A9-60D7-E05D-C35733544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1E95F-A3D4-9DE6-D8C1-EB8013073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A2DC4-DD79-2AED-7618-4F3D22A3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574DE-3F99-ADCB-922B-B88A0DC6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5D2AE-7498-A507-E693-EB9758DE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6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D800-9750-5FB1-23B7-4484F4CD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126E7-74B4-ABED-B7D1-32AA6B4C1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DE05F-2B7F-3410-982D-A52D9D88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91ACD-E165-36E7-AE04-65ED2787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7CE4-E321-C752-BE69-45578D89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3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7F33D-047B-F204-1844-4153FFE0B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A29DD-2D51-8797-58C3-53C053B82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3E76-53BE-9A4C-A2EE-B51C95F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34533-3DAF-82C0-0C3C-E19F2900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F3B03-4D78-E921-997A-D7CC1655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863A-B381-4EC9-A38A-C58376B8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48F4-0EDF-2868-44AA-8E985CD8D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D6AC-4D16-9AD9-F1E5-D817F66F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BD1FD-7DD2-0065-CE43-D524A6B3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88FF4-B0E7-A54E-2D6D-B23B241A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846-0893-A195-ACAF-4DF0B739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4C506-2233-71D0-BEB5-8D6460DC9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A11A-19A5-D802-7F88-4AF4D6D2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E42F-61BA-38E6-F6A1-39E2A6FF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FDDC6-13B3-B0B4-CA72-3542654E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7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4152-E7A9-83D0-2AA9-699646CA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37D55-5E0A-0D2F-3710-F8398FFA9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97ED4-AC14-B154-562F-D8F6E5716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75F9D-8724-6685-4BC8-065B41A5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DBDCB-CEB4-1E89-EB34-16A2EEC7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AFE0B-53B5-B882-8153-2C2C2F10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4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34E3-0EC9-CCCB-10FE-DD651F5A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63BDF-9E59-CDA8-6530-808D70761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CEAF6-1725-0B20-D0B3-DE34DE6E9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0BF08-96B8-FAAD-0155-AAD55A43B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7AE54-F8AE-D9B9-015E-2EA9F96EE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1070AB-F7F1-40F4-1C59-586FE6AF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EC2B2-E992-2AE6-BC6D-F5E54702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67FAE-FC83-F286-4157-27DCAA33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B514-33E5-EC48-6586-FA0AEF8C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FBB1B-A23F-170D-81D1-269B0FE1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95528-4FE3-A2C9-4768-24FAAF40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1957-3504-68DF-CE4B-C9326550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6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45662-200C-BD1D-F805-0EC1AA69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6F9BC-E138-FFE3-E696-FE47BC6E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DCF0-2537-3636-3B3D-DB19C945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7312-2CB6-EB7A-3964-253A29C6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CFC8-4C70-9029-A333-91E16D39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0505D-EFB2-BA23-B173-72E62F5C8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F8B4E-888E-70C3-1EE6-43F061FB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AC4E1-453E-A9D0-FB55-A907B8AC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21F7A-F103-4756-DFEC-C3362475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8FBE-0A75-4D23-5D70-8B5A830C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FF0E6-B101-4D4D-5162-31E3C8564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CDDCA-F2EC-8136-B344-65C100B05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2E7BF-C244-3D9F-2FB1-1B5A4BCC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8FAC6-E0D5-C543-760D-188710DB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2E370-DF88-B305-DC2C-D0C735C0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6D1D8-FE1D-1060-E3AF-143F9044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E1DC7-6FF9-F66D-19B7-32909A688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67925-062B-2ABD-0886-060571384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B300-4106-9843-99BC-B2B8F96BB0F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8E0-CDB0-C7B1-6DAA-623AD2053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580A8-F04D-65CF-75E7-40FA7D7D6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FA12B-FE34-8C4C-912E-A401E0C0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hutch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07" y="57665"/>
            <a:ext cx="433546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30792" y="4456161"/>
            <a:ext cx="2968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Garamond" charset="0"/>
              <a:ea typeface="ＭＳ Ｐゴシック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aramond" charset="0"/>
                <a:ea typeface="ＭＳ Ｐゴシック"/>
              </a:rPr>
              <a:t>µ-VIS X-ray Imaging Centre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aramond" charset="0"/>
                <a:ea typeface="ＭＳ Ｐゴシック"/>
              </a:rPr>
              <a:t>University of Southampton,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aramond" charset="0"/>
                <a:ea typeface="ＭＳ Ｐゴシック"/>
              </a:rPr>
              <a:t>Southampton,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aramond" charset="0"/>
                <a:ea typeface="ＭＳ Ｐゴシック"/>
              </a:rPr>
              <a:t>SO17 1BJ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aramond" charset="0"/>
                <a:ea typeface="ＭＳ Ｐゴシック"/>
              </a:rPr>
              <a:t>UK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ＭＳ Ｐゴシック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68" y="6415985"/>
            <a:ext cx="177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ゴシック"/>
              </a:rPr>
              <a:t>www.muvis.org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ＭＳ Ｐゴシック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7003" y="6231319"/>
            <a:ext cx="283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ゴシック"/>
              </a:rPr>
              <a:t>muvis@soton.ac.uk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ＭＳ Ｐゴシック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9769" y="338983"/>
            <a:ext cx="7412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Georgia"/>
                <a:ea typeface="ＭＳ Ｐゴシック"/>
              </a:rPr>
              <a:t>X-ray Tomographic Reconstruction using Adaptive </a:t>
            </a:r>
            <a:r>
              <a:rPr lang="en-GB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Georgia"/>
                <a:ea typeface="ＭＳ Ｐゴシック"/>
              </a:rPr>
              <a:t>(Mesh)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Georgia"/>
                <a:ea typeface="ＭＳ Ｐゴシック"/>
              </a:rPr>
              <a:t>Representations</a:t>
            </a:r>
            <a:endParaRPr lang="en-GB" sz="2000" dirty="0">
              <a:solidFill>
                <a:schemeClr val="accent3">
                  <a:lumMod val="75000"/>
                </a:schemeClr>
              </a:solidFill>
              <a:latin typeface="Georgia"/>
              <a:ea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1495" y="3015951"/>
            <a:ext cx="5307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accent3">
                    <a:lumMod val="50000"/>
                  </a:schemeClr>
                </a:solidFill>
                <a:latin typeface="Georgia"/>
                <a:ea typeface="ＭＳ Ｐゴシック"/>
              </a:rPr>
              <a:t>20/10/2022</a:t>
            </a:r>
          </a:p>
          <a:p>
            <a:pPr algn="ctr"/>
            <a:r>
              <a:rPr lang="en-GB" sz="2800" i="1" dirty="0">
                <a:solidFill>
                  <a:schemeClr val="accent3">
                    <a:lumMod val="50000"/>
                  </a:schemeClr>
                </a:solidFill>
                <a:latin typeface="Georgia"/>
                <a:ea typeface="ＭＳ Ｐゴシック"/>
              </a:rPr>
              <a:t>Thomas </a:t>
            </a:r>
            <a:r>
              <a:rPr lang="en-GB" sz="2800" i="1" dirty="0" err="1">
                <a:solidFill>
                  <a:schemeClr val="accent3">
                    <a:lumMod val="50000"/>
                  </a:schemeClr>
                </a:solidFill>
                <a:latin typeface="Georgia"/>
                <a:ea typeface="ＭＳ Ｐゴシック"/>
              </a:rPr>
              <a:t>Blumensath</a:t>
            </a:r>
            <a:r>
              <a:rPr lang="en-GB" sz="2800" i="1" dirty="0">
                <a:solidFill>
                  <a:schemeClr val="accent3">
                    <a:lumMod val="50000"/>
                  </a:schemeClr>
                </a:solidFill>
                <a:latin typeface="Georgia"/>
                <a:ea typeface="ＭＳ Ｐゴシック"/>
              </a:rPr>
              <a:t>, Ibrahim </a:t>
            </a:r>
            <a:r>
              <a:rPr lang="en-GB" sz="2800" i="1" dirty="0" err="1">
                <a:solidFill>
                  <a:schemeClr val="accent3">
                    <a:lumMod val="50000"/>
                  </a:schemeClr>
                </a:solidFill>
                <a:latin typeface="Georgia"/>
                <a:ea typeface="ＭＳ Ｐゴシック"/>
              </a:rPr>
              <a:t>Harrane</a:t>
            </a:r>
            <a:r>
              <a:rPr lang="en-GB" sz="2800" i="1" dirty="0">
                <a:solidFill>
                  <a:schemeClr val="accent3">
                    <a:lumMod val="50000"/>
                  </a:schemeClr>
                </a:solidFill>
                <a:latin typeface="Georgia"/>
                <a:ea typeface="ＭＳ Ｐゴシック"/>
              </a:rPr>
              <a:t>, </a:t>
            </a:r>
            <a:r>
              <a:rPr lang="en-GB" sz="2800" i="1" dirty="0" err="1">
                <a:solidFill>
                  <a:schemeClr val="accent3">
                    <a:lumMod val="50000"/>
                  </a:schemeClr>
                </a:solidFill>
                <a:latin typeface="Georgia"/>
                <a:ea typeface="ＭＳ Ｐゴシック"/>
              </a:rPr>
              <a:t>Emilien</a:t>
            </a:r>
            <a:r>
              <a:rPr lang="en-GB" sz="2800" i="1" dirty="0">
                <a:solidFill>
                  <a:schemeClr val="accent3">
                    <a:lumMod val="50000"/>
                  </a:schemeClr>
                </a:solidFill>
                <a:latin typeface="Georgia"/>
                <a:ea typeface="ＭＳ Ｐゴシック"/>
              </a:rPr>
              <a:t> </a:t>
            </a:r>
            <a:r>
              <a:rPr lang="en-GB" sz="2800" i="1" dirty="0" err="1">
                <a:solidFill>
                  <a:schemeClr val="accent3">
                    <a:lumMod val="50000"/>
                  </a:schemeClr>
                </a:solidFill>
                <a:latin typeface="Georgia"/>
                <a:ea typeface="ＭＳ Ｐゴシック"/>
              </a:rPr>
              <a:t>Valat</a:t>
            </a:r>
            <a:endParaRPr lang="en-GB" sz="2800" i="1" dirty="0">
              <a:solidFill>
                <a:schemeClr val="accent3">
                  <a:lumMod val="50000"/>
                </a:schemeClr>
              </a:solidFill>
              <a:latin typeface="Georgia"/>
              <a:ea typeface="ＭＳ Ｐゴシック"/>
            </a:endParaRPr>
          </a:p>
          <a:p>
            <a:pPr algn="ctr"/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1968A-D6C1-A971-CFA9-47C0C255F578}"/>
              </a:ext>
            </a:extLst>
          </p:cNvPr>
          <p:cNvSpPr txBox="1"/>
          <p:nvPr/>
        </p:nvSpPr>
        <p:spPr>
          <a:xfrm>
            <a:off x="8062831" y="6395153"/>
            <a:ext cx="408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Supported by EPSRC grant: EP/R002495/1</a:t>
            </a:r>
          </a:p>
        </p:txBody>
      </p:sp>
    </p:spTree>
    <p:extLst>
      <p:ext uri="{BB962C8B-B14F-4D97-AF65-F5344CB8AC3E}">
        <p14:creationId xmlns:p14="http://schemas.microsoft.com/office/powerpoint/2010/main" val="5451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CA5DE35-BDC9-27F4-605A-596597B3D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3" t="6590" r="10189" b="10498"/>
          <a:stretch/>
        </p:blipFill>
        <p:spPr>
          <a:xfrm>
            <a:off x="2613807" y="4410873"/>
            <a:ext cx="2398468" cy="2385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A954E-D0B7-AA20-DF07-A7391860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Tetrahedral mesh representations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AE0A69-0893-4A9F-CBD7-6F010971E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568" t="4890" r="15429" b="4584"/>
          <a:stretch/>
        </p:blipFill>
        <p:spPr>
          <a:xfrm>
            <a:off x="591266" y="2302953"/>
            <a:ext cx="1689479" cy="176264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FF9033-693D-6DC9-634F-D2C4D85E7D10}"/>
              </a:ext>
            </a:extLst>
          </p:cNvPr>
          <p:cNvSpPr txBox="1"/>
          <p:nvPr/>
        </p:nvSpPr>
        <p:spPr>
          <a:xfrm>
            <a:off x="153871" y="4363780"/>
            <a:ext cx="26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simulation mesh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18F03-B4D2-8038-8B6B-ACE25AF4E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59" r="16843"/>
          <a:stretch/>
        </p:blipFill>
        <p:spPr>
          <a:xfrm>
            <a:off x="8289126" y="1873262"/>
            <a:ext cx="2599591" cy="28885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B55376-E5D7-06C6-E615-0C7E209D30D0}"/>
              </a:ext>
            </a:extLst>
          </p:cNvPr>
          <p:cNvSpPr txBox="1"/>
          <p:nvPr/>
        </p:nvSpPr>
        <p:spPr>
          <a:xfrm>
            <a:off x="4902452" y="6112908"/>
            <a:ext cx="503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 mesh (red dash-dot) is different from the</a:t>
            </a:r>
          </a:p>
          <a:p>
            <a:r>
              <a:rPr lang="en-US" dirty="0"/>
              <a:t>reconstruction mesh (blue)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7F0956-9409-AC83-61A2-E619FA28C9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46" t="7425" r="9359" b="10640"/>
          <a:stretch/>
        </p:blipFill>
        <p:spPr>
          <a:xfrm>
            <a:off x="5475029" y="2144078"/>
            <a:ext cx="2732589" cy="21585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B67BA4-345D-30A6-8B38-81CBC6D711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34" t="7295" r="9379" b="10735"/>
          <a:stretch/>
        </p:blipFill>
        <p:spPr>
          <a:xfrm>
            <a:off x="2613807" y="2147218"/>
            <a:ext cx="2724125" cy="2158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A9F0AF-9263-607B-C002-CF579A8317B5}"/>
              </a:ext>
            </a:extLst>
          </p:cNvPr>
          <p:cNvSpPr txBox="1"/>
          <p:nvPr/>
        </p:nvSpPr>
        <p:spPr>
          <a:xfrm>
            <a:off x="8117218" y="4410873"/>
            <a:ext cx="369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Filtered </a:t>
            </a:r>
            <a:r>
              <a:rPr lang="en-US" dirty="0" err="1"/>
              <a:t>backpojection</a:t>
            </a:r>
            <a:r>
              <a:rPr lang="en-US" dirty="0"/>
              <a:t> reconstruction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7DA571-065A-61B2-D74B-9E5D1FBE794B}"/>
              </a:ext>
            </a:extLst>
          </p:cNvPr>
          <p:cNvSpPr txBox="1"/>
          <p:nvPr/>
        </p:nvSpPr>
        <p:spPr>
          <a:xfrm>
            <a:off x="2737039" y="2118287"/>
            <a:ext cx="24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Sinogram (observations)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D1D3B3-0B62-81AB-DAE1-430C057F7260}"/>
              </a:ext>
            </a:extLst>
          </p:cNvPr>
          <p:cNvSpPr txBox="1"/>
          <p:nvPr/>
        </p:nvSpPr>
        <p:spPr>
          <a:xfrm>
            <a:off x="5808516" y="2113669"/>
            <a:ext cx="187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Filtered sinogram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7B5D35-6E75-2DA9-0FE0-361D81E91E7A}"/>
              </a:ext>
            </a:extLst>
          </p:cNvPr>
          <p:cNvSpPr txBox="1"/>
          <p:nvPr/>
        </p:nvSpPr>
        <p:spPr>
          <a:xfrm>
            <a:off x="139455" y="1420077"/>
            <a:ext cx="1158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CAD data can also be used to define Tetrahedral basis representations.</a:t>
            </a:r>
          </a:p>
          <a:p>
            <a:r>
              <a:rPr lang="en-US" dirty="0"/>
              <a:t>But with all of these methods, if the CAD representation is not correct, image estimation is compromised. </a:t>
            </a:r>
          </a:p>
        </p:txBody>
      </p:sp>
      <p:pic>
        <p:nvPicPr>
          <p:cNvPr id="27" name="Picture 2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531FA3-0463-50D1-813C-042483D80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169" y="251010"/>
            <a:ext cx="2852814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CC48-9016-3D65-BFD4-DAEE16D1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using masks in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31E18-40AB-E8D0-AAA3-C7FB8C0DA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D8FB-07C0-1C3C-E8F9-7949C9C6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Masks in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DF3FB-50B2-D7B3-09EA-3BF9B8A2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the correct mask, using FBP (from 18 projections):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FC837-531D-CB42-3E46-90EFA6071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1" t="7490" r="17742" b="10965"/>
          <a:stretch/>
        </p:blipFill>
        <p:spPr>
          <a:xfrm>
            <a:off x="8221662" y="2489738"/>
            <a:ext cx="3970338" cy="3970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2A7F8D-F2AD-B8E3-1561-E23F8BA3C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16" t="7232" r="17625" b="10992"/>
          <a:stretch/>
        </p:blipFill>
        <p:spPr>
          <a:xfrm>
            <a:off x="4116455" y="2489739"/>
            <a:ext cx="3959090" cy="3970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E99A39-6CFB-2A62-15A5-92F58C52D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0" t="7416" r="17582" b="10807"/>
          <a:stretch/>
        </p:blipFill>
        <p:spPr>
          <a:xfrm>
            <a:off x="-52517" y="2522540"/>
            <a:ext cx="3959090" cy="3970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F2DCC9-D743-B446-4F04-0A36EB2EDB79}"/>
              </a:ext>
            </a:extLst>
          </p:cNvPr>
          <p:cNvSpPr txBox="1"/>
          <p:nvPr/>
        </p:nvSpPr>
        <p:spPr>
          <a:xfrm>
            <a:off x="-2061" y="252254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D0B7E-F4E0-3DD9-DDCB-523FA247FD66}"/>
              </a:ext>
            </a:extLst>
          </p:cNvPr>
          <p:cNvSpPr txBox="1"/>
          <p:nvPr/>
        </p:nvSpPr>
        <p:spPr>
          <a:xfrm>
            <a:off x="4133097" y="2522540"/>
            <a:ext cx="19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FBP reconstruction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34EC-E600-9974-9984-7B34E866E30E}"/>
              </a:ext>
            </a:extLst>
          </p:cNvPr>
          <p:cNvSpPr txBox="1"/>
          <p:nvPr/>
        </p:nvSpPr>
        <p:spPr>
          <a:xfrm>
            <a:off x="8252172" y="2489738"/>
            <a:ext cx="30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FBP reconstruction with mask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A1C08AC-4F8B-AC2B-1B34-AB07118A2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871" y="251010"/>
            <a:ext cx="2030112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90C4-92C8-9471-A233-CF42C842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Masks in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6877E-B4FE-E8F3-0C90-E3941F18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iterative methods can lead to better results: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A789E-6748-124A-DFD2-D17C5F2F4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1" t="7186" r="17393" b="10574"/>
          <a:stretch/>
        </p:blipFill>
        <p:spPr>
          <a:xfrm>
            <a:off x="7105137" y="2511319"/>
            <a:ext cx="3970338" cy="3981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A3710-9D01-E126-7E89-37E9D4365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1" t="7490" r="17742" b="10965"/>
          <a:stretch/>
        </p:blipFill>
        <p:spPr>
          <a:xfrm>
            <a:off x="1116527" y="2522536"/>
            <a:ext cx="3970338" cy="3970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D50A4-274B-1617-BFD7-0D62F984418B}"/>
              </a:ext>
            </a:extLst>
          </p:cNvPr>
          <p:cNvSpPr txBox="1"/>
          <p:nvPr/>
        </p:nvSpPr>
        <p:spPr>
          <a:xfrm>
            <a:off x="1147037" y="2522536"/>
            <a:ext cx="30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FBP reconstruction with mask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494C1-357A-7505-834F-CE81C78C0A4F}"/>
              </a:ext>
            </a:extLst>
          </p:cNvPr>
          <p:cNvSpPr txBox="1"/>
          <p:nvPr/>
        </p:nvSpPr>
        <p:spPr>
          <a:xfrm>
            <a:off x="7091710" y="2522536"/>
            <a:ext cx="345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Iterative reconstruction with mask 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C990F4B-1AC5-EDCB-B251-977F93D2E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871" y="251010"/>
            <a:ext cx="2030112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4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90C4-92C8-9471-A233-CF42C842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Masks in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6877E-B4FE-E8F3-0C90-E3941F18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if the mask is not correct, we get larger errors again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A789E-6748-124A-DFD2-D17C5F2F4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1" t="7186" r="17393" b="10574"/>
          <a:stretch/>
        </p:blipFill>
        <p:spPr>
          <a:xfrm>
            <a:off x="1050327" y="2424822"/>
            <a:ext cx="3970338" cy="3981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494C1-357A-7505-834F-CE81C78C0A4F}"/>
              </a:ext>
            </a:extLst>
          </p:cNvPr>
          <p:cNvSpPr txBox="1"/>
          <p:nvPr/>
        </p:nvSpPr>
        <p:spPr>
          <a:xfrm>
            <a:off x="1036900" y="2436039"/>
            <a:ext cx="345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Iterative reconstruction with mask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E5EA3C-83A5-4DD1-D29A-CDCA940A8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1" t="7722" r="17568" b="10965"/>
          <a:stretch/>
        </p:blipFill>
        <p:spPr>
          <a:xfrm>
            <a:off x="5668410" y="2456558"/>
            <a:ext cx="3970338" cy="3947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29712-A0A2-C3C0-AFC8-24027F7B7163}"/>
              </a:ext>
            </a:extLst>
          </p:cNvPr>
          <p:cNvSpPr txBox="1"/>
          <p:nvPr/>
        </p:nvSpPr>
        <p:spPr>
          <a:xfrm>
            <a:off x="5670372" y="2426580"/>
            <a:ext cx="337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Iterative recon. with shifted mask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C9EF4-16F1-D344-AC1E-D85744172186}"/>
              </a:ext>
            </a:extLst>
          </p:cNvPr>
          <p:cNvSpPr txBox="1"/>
          <p:nvPr/>
        </p:nvSpPr>
        <p:spPr>
          <a:xfrm>
            <a:off x="9638748" y="5758070"/>
            <a:ext cx="213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 shifted 10 pixels downwards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14D5F205-FD76-9D5C-F2B5-CEFC1BE46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871" y="251010"/>
            <a:ext cx="2030112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90C4-92C8-9471-A233-CF42C842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Masks in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6877E-B4FE-E8F3-0C90-E3941F18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32"/>
            <a:ext cx="10515600" cy="4351338"/>
          </a:xfrm>
        </p:spPr>
        <p:txBody>
          <a:bodyPr/>
          <a:lstStyle/>
          <a:p>
            <a:r>
              <a:rPr lang="en-US" dirty="0"/>
              <a:t>We can however also estimate a mask from the projections, using thresholding and a convex hull reconstruction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A789E-6748-124A-DFD2-D17C5F2F4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1" t="7186" r="17393" b="10574"/>
          <a:stretch/>
        </p:blipFill>
        <p:spPr>
          <a:xfrm>
            <a:off x="-14332" y="2424821"/>
            <a:ext cx="3970338" cy="3981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494C1-357A-7505-834F-CE81C78C0A4F}"/>
              </a:ext>
            </a:extLst>
          </p:cNvPr>
          <p:cNvSpPr txBox="1"/>
          <p:nvPr/>
        </p:nvSpPr>
        <p:spPr>
          <a:xfrm>
            <a:off x="-14332" y="2424821"/>
            <a:ext cx="345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Iterative reconstruction with mask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1ACE6-5F05-4F44-C7B8-C1E15D07E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14" t="6986" r="17727" b="10734"/>
          <a:stretch/>
        </p:blipFill>
        <p:spPr>
          <a:xfrm>
            <a:off x="8229452" y="2412513"/>
            <a:ext cx="3970339" cy="4006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29712-A0A2-C3C0-AFC8-24027F7B7163}"/>
              </a:ext>
            </a:extLst>
          </p:cNvPr>
          <p:cNvSpPr txBox="1"/>
          <p:nvPr/>
        </p:nvSpPr>
        <p:spPr>
          <a:xfrm>
            <a:off x="8229452" y="2427718"/>
            <a:ext cx="377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Iterative recon. with convex hull mask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F1EE2-EB95-BD4C-1B31-CFF288B13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73" t="7490" r="17568" b="10733"/>
          <a:stretch/>
        </p:blipFill>
        <p:spPr>
          <a:xfrm>
            <a:off x="4110830" y="2437098"/>
            <a:ext cx="3970339" cy="3981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DE62F0-E9BB-A064-2295-8C87F7E344F4}"/>
              </a:ext>
            </a:extLst>
          </p:cNvPr>
          <p:cNvSpPr txBox="1"/>
          <p:nvPr/>
        </p:nvSpPr>
        <p:spPr>
          <a:xfrm>
            <a:off x="4130289" y="2440043"/>
            <a:ext cx="333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Mask estimated from projections 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1FBE5B75-B0AD-FC17-28E8-3357FA41D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871" y="251010"/>
            <a:ext cx="2030112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90C4-92C8-9471-A233-CF42C842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Masks in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6877E-B4FE-E8F3-0C90-E3941F18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32"/>
            <a:ext cx="10515600" cy="4351338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If the mask fits well or if a mask can be derived form the projections, then this provides an easy to use constraint in iterative reconstruction.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If the mask does not include parts of the object, large errors in the reconstruction occur</a:t>
            </a:r>
          </a:p>
          <a:p>
            <a:pPr lvl="1"/>
            <a:r>
              <a:rPr lang="en-US" dirty="0"/>
              <a:t>If the mask is too large, the method is less effective, but errors are relatively small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1FBE5B75-B0AD-FC17-28E8-3357FA41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871" y="251010"/>
            <a:ext cx="2030112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2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BED7-DBDD-F130-B9F9-9BB1B9AB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Quad/Oct tree pixel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82D2-A16C-2D4B-B3B5-2085D504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Variable size pixel/voxel basis can be used in different ways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Define a fixed image basis with variable size pixels/voxels based on CAD data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Start with a low resolution basis and split voxels/pixels whenever needed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For a given approximation, find an optimal variable resolution representation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EAE3975F-8317-632F-7F72-B77B88EE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184" y="259728"/>
            <a:ext cx="2045486" cy="644230"/>
          </a:xfrm>
          <a:prstGeom prst="rect">
            <a:avLst/>
          </a:prstGeom>
        </p:spPr>
      </p:pic>
      <p:pic>
        <p:nvPicPr>
          <p:cNvPr id="5" name="Picture 4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1781382B-A699-91F1-EC8E-7A4AD0B77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808"/>
          <a:stretch/>
        </p:blipFill>
        <p:spPr>
          <a:xfrm>
            <a:off x="2690260" y="3763381"/>
            <a:ext cx="6602022" cy="30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E6485FB-8C50-FF39-F149-B87B8E332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1" t="7258" r="17567" b="10502"/>
          <a:stretch/>
        </p:blipFill>
        <p:spPr>
          <a:xfrm>
            <a:off x="8377241" y="3030436"/>
            <a:ext cx="3442933" cy="3462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06BED7-DBDD-F130-B9F9-9BB1B9AB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Quad/Oct tree pixel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82D2-A16C-2D4B-B3B5-2085D504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Iterative voxel/pixel splitting based on error metric</a:t>
            </a:r>
          </a:p>
          <a:p>
            <a:pPr lvl="1"/>
            <a:r>
              <a:rPr lang="en-US" dirty="0"/>
              <a:t>Reconstruction form 18 projections using FBP into high resolution basis with averaging in low resolution basis</a:t>
            </a:r>
          </a:p>
        </p:txBody>
      </p:sp>
      <p:pic>
        <p:nvPicPr>
          <p:cNvPr id="4" name="Picture 3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EAE3975F-8317-632F-7F72-B77B88EE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84" y="259728"/>
            <a:ext cx="2045486" cy="644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9F8170-18F5-0BE0-F441-B553C42492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00" t="7418" r="17394" b="10342"/>
          <a:stretch/>
        </p:blipFill>
        <p:spPr>
          <a:xfrm>
            <a:off x="395417" y="3063875"/>
            <a:ext cx="3419341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581BE0-BF54-7398-9986-B2E689AA58AA}"/>
              </a:ext>
            </a:extLst>
          </p:cNvPr>
          <p:cNvSpPr txBox="1"/>
          <p:nvPr/>
        </p:nvSpPr>
        <p:spPr>
          <a:xfrm>
            <a:off x="432994" y="3083470"/>
            <a:ext cx="111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140 pixels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B1DCC-965A-DA2B-8ECA-1D5902FDBC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01" t="7490" r="17393" b="10733"/>
          <a:stretch/>
        </p:blipFill>
        <p:spPr>
          <a:xfrm>
            <a:off x="4374533" y="3059668"/>
            <a:ext cx="3442933" cy="34332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E96AAC-F551-FDE6-2261-BD93CCDBF9AE}"/>
              </a:ext>
            </a:extLst>
          </p:cNvPr>
          <p:cNvSpPr txBox="1"/>
          <p:nvPr/>
        </p:nvSpPr>
        <p:spPr>
          <a:xfrm>
            <a:off x="4409279" y="3131611"/>
            <a:ext cx="123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1000 pixels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BF45B2-E327-E356-3362-66F7CEA9EF20}"/>
              </a:ext>
            </a:extLst>
          </p:cNvPr>
          <p:cNvSpPr txBox="1"/>
          <p:nvPr/>
        </p:nvSpPr>
        <p:spPr>
          <a:xfrm>
            <a:off x="8377242" y="3059668"/>
            <a:ext cx="123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4000 pixels</a:t>
            </a:r>
          </a:p>
        </p:txBody>
      </p:sp>
    </p:spTree>
    <p:extLst>
      <p:ext uri="{BB962C8B-B14F-4D97-AF65-F5344CB8AC3E}">
        <p14:creationId xmlns:p14="http://schemas.microsoft.com/office/powerpoint/2010/main" val="424266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BED7-DBDD-F130-B9F9-9BB1B9AB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Quad/Oct tree pixel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82D2-A16C-2D4B-B3B5-2085D504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4005" cy="4351338"/>
          </a:xfrm>
        </p:spPr>
        <p:txBody>
          <a:bodyPr/>
          <a:lstStyle/>
          <a:p>
            <a:r>
              <a:rPr lang="en-US" dirty="0"/>
              <a:t>Careful CAD based initialization, convex hull masking, iterative splitting and merging can increase reconstruction accuracy</a:t>
            </a:r>
          </a:p>
        </p:txBody>
      </p:sp>
      <p:pic>
        <p:nvPicPr>
          <p:cNvPr id="4" name="Picture 3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EAE3975F-8317-632F-7F72-B77B88EE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184" y="259728"/>
            <a:ext cx="2045486" cy="644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8202B-A6E4-D2A4-EC81-F1D07CEF6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48" t="7255" r="17594" b="11169"/>
          <a:stretch/>
        </p:blipFill>
        <p:spPr>
          <a:xfrm>
            <a:off x="7142206" y="1816031"/>
            <a:ext cx="4780308" cy="47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9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EAD7-2737-0EF1-E811-A1563EA3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Utilising</a:t>
            </a:r>
            <a:r>
              <a:rPr lang="en-US" dirty="0"/>
              <a:t> CAD data in X-ray tomography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A6BA-26B6-3351-4D1C-44BC65A70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CAD data can be used in different ways to constrain X-ray tomographic reconstruction.</a:t>
            </a:r>
          </a:p>
          <a:p>
            <a:r>
              <a:rPr lang="en-US" dirty="0"/>
              <a:t>We here investigate its use in conjunction with different adaptive image representations.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41388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BED7-DBDD-F130-B9F9-9BB1B9AB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Quad/Oct tree pixel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82D2-A16C-2D4B-B3B5-2085D504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68293"/>
          </a:xfrm>
        </p:spPr>
        <p:txBody>
          <a:bodyPr/>
          <a:lstStyle/>
          <a:p>
            <a:r>
              <a:rPr lang="en-US" dirty="0"/>
              <a:t>Using an iterative thresholding based optimizer (find ‘best’ basis in each iteration):</a:t>
            </a:r>
          </a:p>
        </p:txBody>
      </p:sp>
      <p:pic>
        <p:nvPicPr>
          <p:cNvPr id="4" name="Picture 3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EAE3975F-8317-632F-7F72-B77B88EE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184" y="259728"/>
            <a:ext cx="2045486" cy="644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9DE82-A493-A871-7D75-D4996A19A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1" t="7258" r="17393" b="11164"/>
          <a:stretch/>
        </p:blipFill>
        <p:spPr>
          <a:xfrm>
            <a:off x="838201" y="2298357"/>
            <a:ext cx="3030954" cy="3015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CBF785-649D-BBBF-979F-F27517FE0F0F}"/>
              </a:ext>
            </a:extLst>
          </p:cNvPr>
          <p:cNvSpPr txBox="1"/>
          <p:nvPr/>
        </p:nvSpPr>
        <p:spPr>
          <a:xfrm>
            <a:off x="838198" y="5313405"/>
            <a:ext cx="1051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(Left) Reconstruction by iteratively projecting onto the best 4000 pixel quad-tree basis. Some evidence of over-smoothing (some small features are missing). But other features are captured well. </a:t>
            </a:r>
          </a:p>
          <a:p>
            <a:r>
              <a:rPr lang="en-US" dirty="0"/>
              <a:t>(Middle) Additional TV constraint offers additional smoothness constraint.</a:t>
            </a:r>
          </a:p>
          <a:p>
            <a:r>
              <a:rPr lang="en-US" dirty="0"/>
              <a:t>(Right) TV only regularization for comparison.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6AA4A-5F5E-DA2D-37D5-DFFEB6FE5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00" t="6883" r="17568" b="10646"/>
          <a:stretch/>
        </p:blipFill>
        <p:spPr>
          <a:xfrm>
            <a:off x="4601180" y="2298357"/>
            <a:ext cx="2989640" cy="3015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57666-B8C4-F22E-C11B-5679AE5FAA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01" t="7258" r="17741" b="10502"/>
          <a:stretch/>
        </p:blipFill>
        <p:spPr>
          <a:xfrm>
            <a:off x="8364231" y="2298357"/>
            <a:ext cx="2989570" cy="30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1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BED7-DBDD-F130-B9F9-9BB1B9AB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Tetrahedral mesh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82D2-A16C-2D4B-B3B5-2085D504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tetrahedral mesh bases, there is no useful quad/oct tree like structure.</a:t>
            </a:r>
          </a:p>
          <a:p>
            <a:r>
              <a:rPr lang="en-US" dirty="0"/>
              <a:t>We could split tetrahedra into smaller tetrahedra by adding a central node, but this leads to increasingly “flat” tetrahedra and is thus not advisable.</a:t>
            </a:r>
          </a:p>
          <a:p>
            <a:r>
              <a:rPr lang="en-US" dirty="0"/>
              <a:t>Instead, we can use one of several approaches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CAD data to define the shape of the object but then keep the mesh fixed.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Start with a course mesh and refine the mesh by splitting cells or boundaries.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Iteratively generate a new mesh with a variable density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Move mesh nodes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ADFCDF-78C6-37E4-3DEF-52A5AE73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169" y="251010"/>
            <a:ext cx="2852814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34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BED7-DBDD-F130-B9F9-9BB1B9AB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Tetrahedral mesh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82D2-A16C-2D4B-B3B5-2085D504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636"/>
            <a:ext cx="10515600" cy="4351338"/>
          </a:xfrm>
        </p:spPr>
        <p:txBody>
          <a:bodyPr/>
          <a:lstStyle/>
          <a:p>
            <a:r>
              <a:rPr lang="en-US" dirty="0"/>
              <a:t>Iterative mesh density refinement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86BC9F-059A-D502-6B90-B59FEC0F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169" y="251010"/>
            <a:ext cx="2852814" cy="6616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62A424-5C4A-4AA3-2D36-692303479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9" t="6796" r="17220" b="9575"/>
          <a:stretch/>
        </p:blipFill>
        <p:spPr>
          <a:xfrm>
            <a:off x="675521" y="4262019"/>
            <a:ext cx="2543377" cy="2564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57497-7188-3327-D996-C8D7FC1DE0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13" t="6681" r="20396" b="9211"/>
          <a:stretch/>
        </p:blipFill>
        <p:spPr>
          <a:xfrm>
            <a:off x="714629" y="1743018"/>
            <a:ext cx="2543378" cy="2522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942D7-9B31-F233-DFC4-E8B27864F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09" t="6332" r="20869" b="8881"/>
          <a:stretch/>
        </p:blipFill>
        <p:spPr>
          <a:xfrm>
            <a:off x="4896252" y="1743018"/>
            <a:ext cx="2488498" cy="2522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5D76D1-CA13-F827-564C-C0BA4E0CFA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88" t="6100" r="21216" b="10270"/>
          <a:stretch/>
        </p:blipFill>
        <p:spPr>
          <a:xfrm>
            <a:off x="8996875" y="1714871"/>
            <a:ext cx="2529954" cy="2522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7E78E-69A1-4C20-C65D-F50F120E9E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53" t="6795" r="17220" b="10038"/>
          <a:stretch/>
        </p:blipFill>
        <p:spPr>
          <a:xfrm>
            <a:off x="8968761" y="4257329"/>
            <a:ext cx="2586181" cy="2600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B9B71E-6E4F-4E95-65F2-505F59B61A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232" t="6563" r="17046" b="10502"/>
          <a:stretch/>
        </p:blipFill>
        <p:spPr>
          <a:xfrm>
            <a:off x="4802909" y="4262019"/>
            <a:ext cx="2586182" cy="25646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9344ED-311F-87A9-A769-71C03A941902}"/>
              </a:ext>
            </a:extLst>
          </p:cNvPr>
          <p:cNvSpPr txBox="1"/>
          <p:nvPr/>
        </p:nvSpPr>
        <p:spPr>
          <a:xfrm>
            <a:off x="0" y="4200519"/>
            <a:ext cx="958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</a:t>
            </a:r>
          </a:p>
          <a:p>
            <a:r>
              <a:rPr lang="en-US" dirty="0"/>
              <a:t>mesh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B9FA4B-A59E-5CC8-C321-0265918F0EDD}"/>
              </a:ext>
            </a:extLst>
          </p:cNvPr>
          <p:cNvSpPr txBox="1"/>
          <p:nvPr/>
        </p:nvSpPr>
        <p:spPr>
          <a:xfrm>
            <a:off x="4122341" y="4190780"/>
            <a:ext cx="1138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refined</a:t>
            </a:r>
          </a:p>
          <a:p>
            <a:r>
              <a:rPr lang="en-US" dirty="0"/>
              <a:t>mesh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01E2C9-7AFD-AA47-C29B-BE96C4BE5C91}"/>
              </a:ext>
            </a:extLst>
          </p:cNvPr>
          <p:cNvSpPr txBox="1"/>
          <p:nvPr/>
        </p:nvSpPr>
        <p:spPr>
          <a:xfrm>
            <a:off x="8388732" y="4200519"/>
            <a:ext cx="1187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refined</a:t>
            </a:r>
          </a:p>
          <a:p>
            <a:r>
              <a:rPr lang="en-US" dirty="0"/>
              <a:t>mesh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1005CB-E496-FE84-6FC6-26F38269E93C}"/>
              </a:ext>
            </a:extLst>
          </p:cNvPr>
          <p:cNvSpPr txBox="1"/>
          <p:nvPr/>
        </p:nvSpPr>
        <p:spPr>
          <a:xfrm>
            <a:off x="-7646" y="1714871"/>
            <a:ext cx="958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</a:t>
            </a:r>
          </a:p>
          <a:p>
            <a:r>
              <a:rPr lang="en-US" dirty="0"/>
              <a:t>mesh</a:t>
            </a:r>
          </a:p>
          <a:p>
            <a:r>
              <a:rPr lang="en-US" dirty="0"/>
              <a:t>recon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86B5C9-7AAA-85C8-FF7F-333F973716E3}"/>
              </a:ext>
            </a:extLst>
          </p:cNvPr>
          <p:cNvSpPr txBox="1"/>
          <p:nvPr/>
        </p:nvSpPr>
        <p:spPr>
          <a:xfrm>
            <a:off x="4122341" y="1743852"/>
            <a:ext cx="1138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refined</a:t>
            </a:r>
          </a:p>
          <a:p>
            <a:r>
              <a:rPr lang="en-US" dirty="0"/>
              <a:t>mesh</a:t>
            </a:r>
          </a:p>
          <a:p>
            <a:r>
              <a:rPr lang="en-US" dirty="0"/>
              <a:t>recon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BDFE5D-4683-9B0D-5D8F-0A38F3CA78C2}"/>
              </a:ext>
            </a:extLst>
          </p:cNvPr>
          <p:cNvSpPr txBox="1"/>
          <p:nvPr/>
        </p:nvSpPr>
        <p:spPr>
          <a:xfrm>
            <a:off x="8388732" y="1717172"/>
            <a:ext cx="1187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refined</a:t>
            </a:r>
          </a:p>
          <a:p>
            <a:r>
              <a:rPr lang="en-US" dirty="0"/>
              <a:t>mesh</a:t>
            </a:r>
          </a:p>
          <a:p>
            <a:r>
              <a:rPr lang="en-US" dirty="0"/>
              <a:t>recon</a:t>
            </a:r>
          </a:p>
        </p:txBody>
      </p:sp>
    </p:spTree>
    <p:extLst>
      <p:ext uri="{BB962C8B-B14F-4D97-AF65-F5344CB8AC3E}">
        <p14:creationId xmlns:p14="http://schemas.microsoft.com/office/powerpoint/2010/main" val="871510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BED7-DBDD-F130-B9F9-9BB1B9AB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Tetrahedral mesh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82D2-A16C-2D4B-B3B5-2085D504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adding a TV type constraint to the mesh optimization, improved results are possible.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86BC9F-059A-D502-6B90-B59FEC0F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169" y="251010"/>
            <a:ext cx="2852814" cy="661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145A8D-11C0-6B96-A50F-85BEC31F7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2" t="6847" r="18702" b="10451"/>
          <a:stretch/>
        </p:blipFill>
        <p:spPr>
          <a:xfrm>
            <a:off x="436201" y="3033993"/>
            <a:ext cx="2841785" cy="2866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FEA34D-4937-AB7B-6FEB-EFFA4D2BE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01" t="12433" r="19916" b="15856"/>
          <a:stretch/>
        </p:blipFill>
        <p:spPr>
          <a:xfrm>
            <a:off x="8914014" y="3029642"/>
            <a:ext cx="2885548" cy="2871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F11289-8D83-D7BB-9C2A-68B55BD2AD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00" t="7027" r="18238" b="10450"/>
          <a:stretch/>
        </p:blipFill>
        <p:spPr>
          <a:xfrm>
            <a:off x="4653226" y="3033992"/>
            <a:ext cx="2885548" cy="28667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C53683-14F6-4F14-C21A-F18A2683486F}"/>
              </a:ext>
            </a:extLst>
          </p:cNvPr>
          <p:cNvSpPr txBox="1"/>
          <p:nvPr/>
        </p:nvSpPr>
        <p:spPr>
          <a:xfrm>
            <a:off x="838200" y="6176963"/>
            <a:ext cx="13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58B63-CD41-6624-121B-EC82452618A3}"/>
              </a:ext>
            </a:extLst>
          </p:cNvPr>
          <p:cNvSpPr txBox="1"/>
          <p:nvPr/>
        </p:nvSpPr>
        <p:spPr>
          <a:xfrm>
            <a:off x="9681378" y="6179365"/>
            <a:ext cx="13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63314A-D016-BE17-6C45-EDD76CE41697}"/>
              </a:ext>
            </a:extLst>
          </p:cNvPr>
          <p:cNvSpPr txBox="1"/>
          <p:nvPr/>
        </p:nvSpPr>
        <p:spPr>
          <a:xfrm>
            <a:off x="5420590" y="6176963"/>
            <a:ext cx="13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 2</a:t>
            </a:r>
          </a:p>
        </p:txBody>
      </p:sp>
    </p:spTree>
    <p:extLst>
      <p:ext uri="{BB962C8B-B14F-4D97-AF65-F5344CB8AC3E}">
        <p14:creationId xmlns:p14="http://schemas.microsoft.com/office/powerpoint/2010/main" val="104385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BED7-DBDD-F130-B9F9-9BB1B9AB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56622" cy="1325563"/>
          </a:xfrm>
        </p:spPr>
        <p:txBody>
          <a:bodyPr/>
          <a:lstStyle/>
          <a:p>
            <a:r>
              <a:rPr lang="en-US" dirty="0"/>
              <a:t>Tetrahedral mesh bases (Mesh node location gradient)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82D2-A16C-2D4B-B3B5-2085D504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005"/>
            <a:ext cx="10515600" cy="4063958"/>
          </a:xfrm>
        </p:spPr>
        <p:txBody>
          <a:bodyPr/>
          <a:lstStyle/>
          <a:p>
            <a:r>
              <a:rPr lang="en-US" dirty="0"/>
              <a:t>Node placement based on local density might not allow nodes to placed exactly at boundaries, as we might not have a very good estimate of current node boundaries. </a:t>
            </a:r>
          </a:p>
          <a:p>
            <a:r>
              <a:rPr lang="en-US" dirty="0"/>
              <a:t>Also, when using CAD based mesh models, errors in CAD/object alignment will lead to errors around object boundaries.</a:t>
            </a:r>
          </a:p>
          <a:p>
            <a:r>
              <a:rPr lang="en-US" dirty="0"/>
              <a:t>One way to overcome this is to move the object boundary or mesh nodes based on the reconstruction error.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86BC9F-059A-D502-6B90-B59FEC0F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169" y="251010"/>
            <a:ext cx="2852814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26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BED7-DBDD-F130-B9F9-9BB1B9AB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88" y="-8053"/>
            <a:ext cx="10515600" cy="1325563"/>
          </a:xfrm>
        </p:spPr>
        <p:txBody>
          <a:bodyPr/>
          <a:lstStyle/>
          <a:p>
            <a:r>
              <a:rPr lang="en-US" dirty="0"/>
              <a:t>Tetrahedral mesh bases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86BC9F-059A-D502-6B90-B59FEC0F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169" y="251010"/>
            <a:ext cx="2852814" cy="661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87051-1135-E04E-7435-9B722310B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2" t="6564" r="21216" b="10038"/>
          <a:stretch/>
        </p:blipFill>
        <p:spPr>
          <a:xfrm>
            <a:off x="4476044" y="2038865"/>
            <a:ext cx="3208345" cy="3226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D4E0F-433C-D223-6DD2-C97610A35C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31" t="7027" r="21564" b="10270"/>
          <a:stretch/>
        </p:blipFill>
        <p:spPr>
          <a:xfrm>
            <a:off x="8440734" y="2038863"/>
            <a:ext cx="3199160" cy="32262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9D936B-F444-C6BA-5C72-40731F734145}"/>
              </a:ext>
            </a:extLst>
          </p:cNvPr>
          <p:cNvSpPr txBox="1"/>
          <p:nvPr/>
        </p:nvSpPr>
        <p:spPr>
          <a:xfrm>
            <a:off x="447075" y="1115534"/>
            <a:ext cx="3190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mesh and gray values</a:t>
            </a:r>
          </a:p>
          <a:p>
            <a:r>
              <a:rPr lang="en-US" dirty="0"/>
              <a:t>Bottom and right edge incorrect</a:t>
            </a:r>
          </a:p>
          <a:p>
            <a:r>
              <a:rPr lang="en-US" dirty="0"/>
              <a:t>Original shape shown in 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FBB67-B430-F28B-7199-386A92B1841D}"/>
              </a:ext>
            </a:extLst>
          </p:cNvPr>
          <p:cNvSpPr txBox="1"/>
          <p:nvPr/>
        </p:nvSpPr>
        <p:spPr>
          <a:xfrm>
            <a:off x="4476044" y="1392531"/>
            <a:ext cx="3362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 after 200 iterations</a:t>
            </a:r>
          </a:p>
          <a:p>
            <a:r>
              <a:rPr lang="en-US" dirty="0"/>
              <a:t>Node gradient shown in dark blue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D3C240-4021-DD97-0E72-441A40AE9DAC}"/>
              </a:ext>
            </a:extLst>
          </p:cNvPr>
          <p:cNvSpPr txBox="1"/>
          <p:nvPr/>
        </p:nvSpPr>
        <p:spPr>
          <a:xfrm>
            <a:off x="8386120" y="1438697"/>
            <a:ext cx="3362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 after 400 iterations</a:t>
            </a:r>
          </a:p>
          <a:p>
            <a:r>
              <a:rPr lang="en-US" dirty="0"/>
              <a:t>Node gradient shown in dark blue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EB347A-D187-612F-489D-C3E6C0843F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31" t="6795" r="21563" b="10734"/>
          <a:stretch/>
        </p:blipFill>
        <p:spPr>
          <a:xfrm>
            <a:off x="479088" y="2038864"/>
            <a:ext cx="3208346" cy="32264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A471DB-238C-3213-9FC9-2436FD035D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829" t="69829" r="21563" b="10734"/>
          <a:stretch/>
        </p:blipFill>
        <p:spPr>
          <a:xfrm>
            <a:off x="2651801" y="5415174"/>
            <a:ext cx="1508711" cy="15055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0A689C-20D1-0080-14FD-B92092AAFE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011" t="70305" r="21216" b="10038"/>
          <a:stretch/>
        </p:blipFill>
        <p:spPr>
          <a:xfrm>
            <a:off x="6655938" y="5415175"/>
            <a:ext cx="1508713" cy="15055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9157DD-6D7E-1D80-5A4E-1800EDE0FE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787" t="70237" r="21564" b="10270"/>
          <a:stretch/>
        </p:blipFill>
        <p:spPr>
          <a:xfrm>
            <a:off x="10620527" y="5415175"/>
            <a:ext cx="1508713" cy="150557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16980A-EB91-85F5-CC0A-B07291982AA1}"/>
              </a:ext>
            </a:extLst>
          </p:cNvPr>
          <p:cNvCxnSpPr>
            <a:cxnSpLocks/>
          </p:cNvCxnSpPr>
          <p:nvPr/>
        </p:nvCxnSpPr>
        <p:spPr>
          <a:xfrm>
            <a:off x="2651801" y="6382736"/>
            <a:ext cx="9625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4083F0-49D8-49FA-C798-40AC4F4356C6}"/>
              </a:ext>
            </a:extLst>
          </p:cNvPr>
          <p:cNvCxnSpPr>
            <a:cxnSpLocks/>
          </p:cNvCxnSpPr>
          <p:nvPr/>
        </p:nvCxnSpPr>
        <p:spPr>
          <a:xfrm>
            <a:off x="10619717" y="6341727"/>
            <a:ext cx="9625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F71BB-E95F-F767-69C1-4A7F66BDC77E}"/>
              </a:ext>
            </a:extLst>
          </p:cNvPr>
          <p:cNvCxnSpPr>
            <a:cxnSpLocks/>
          </p:cNvCxnSpPr>
          <p:nvPr/>
        </p:nvCxnSpPr>
        <p:spPr>
          <a:xfrm>
            <a:off x="6655938" y="6331752"/>
            <a:ext cx="9374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09A4A0-C74B-5753-BA1B-998B86CEA7E7}"/>
              </a:ext>
            </a:extLst>
          </p:cNvPr>
          <p:cNvCxnSpPr>
            <a:cxnSpLocks/>
          </p:cNvCxnSpPr>
          <p:nvPr/>
        </p:nvCxnSpPr>
        <p:spPr>
          <a:xfrm>
            <a:off x="3614374" y="5415174"/>
            <a:ext cx="0" cy="9675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70FA77-DACB-05A8-DCC8-FE727EDA1B79}"/>
              </a:ext>
            </a:extLst>
          </p:cNvPr>
          <p:cNvCxnSpPr>
            <a:cxnSpLocks/>
          </p:cNvCxnSpPr>
          <p:nvPr/>
        </p:nvCxnSpPr>
        <p:spPr>
          <a:xfrm>
            <a:off x="11582290" y="5415174"/>
            <a:ext cx="0" cy="9265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8EE023-D33F-B9C5-470E-425AA50701CC}"/>
              </a:ext>
            </a:extLst>
          </p:cNvPr>
          <p:cNvCxnSpPr>
            <a:cxnSpLocks/>
          </p:cNvCxnSpPr>
          <p:nvPr/>
        </p:nvCxnSpPr>
        <p:spPr>
          <a:xfrm>
            <a:off x="7593400" y="5415174"/>
            <a:ext cx="0" cy="9165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C1149E3-E2EF-1BC3-15BB-1F5901AED25A}"/>
              </a:ext>
            </a:extLst>
          </p:cNvPr>
          <p:cNvSpPr/>
          <p:nvPr/>
        </p:nvSpPr>
        <p:spPr>
          <a:xfrm>
            <a:off x="2843684" y="4441371"/>
            <a:ext cx="843750" cy="8237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2C81BDA-0B56-F00C-30D2-7F9CCC44D549}"/>
              </a:ext>
            </a:extLst>
          </p:cNvPr>
          <p:cNvSpPr/>
          <p:nvPr/>
        </p:nvSpPr>
        <p:spPr>
          <a:xfrm>
            <a:off x="6808657" y="4396001"/>
            <a:ext cx="843750" cy="8237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E49E6F-1834-2D78-08D5-C3A6DFB5CE40}"/>
              </a:ext>
            </a:extLst>
          </p:cNvPr>
          <p:cNvSpPr/>
          <p:nvPr/>
        </p:nvSpPr>
        <p:spPr>
          <a:xfrm>
            <a:off x="10796144" y="4414217"/>
            <a:ext cx="843750" cy="8237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86CC40-E81E-D3FF-D98E-69969986BEF4}"/>
              </a:ext>
            </a:extLst>
          </p:cNvPr>
          <p:cNvCxnSpPr>
            <a:cxnSpLocks/>
          </p:cNvCxnSpPr>
          <p:nvPr/>
        </p:nvCxnSpPr>
        <p:spPr>
          <a:xfrm>
            <a:off x="3687434" y="5265134"/>
            <a:ext cx="473078" cy="15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85B7351-B27F-3F19-BF11-701EE8FF9466}"/>
              </a:ext>
            </a:extLst>
          </p:cNvPr>
          <p:cNvCxnSpPr>
            <a:cxnSpLocks/>
          </p:cNvCxnSpPr>
          <p:nvPr/>
        </p:nvCxnSpPr>
        <p:spPr>
          <a:xfrm flipH="1">
            <a:off x="2651801" y="5265134"/>
            <a:ext cx="191883" cy="1500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A9B8263-D080-40EA-C141-5ED877CC5193}"/>
              </a:ext>
            </a:extLst>
          </p:cNvPr>
          <p:cNvCxnSpPr>
            <a:cxnSpLocks/>
          </p:cNvCxnSpPr>
          <p:nvPr/>
        </p:nvCxnSpPr>
        <p:spPr>
          <a:xfrm>
            <a:off x="7652407" y="5219764"/>
            <a:ext cx="473078" cy="15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0EA55A6-978F-F7DB-8903-DF26A1A8B2DE}"/>
              </a:ext>
            </a:extLst>
          </p:cNvPr>
          <p:cNvCxnSpPr>
            <a:cxnSpLocks/>
          </p:cNvCxnSpPr>
          <p:nvPr/>
        </p:nvCxnSpPr>
        <p:spPr>
          <a:xfrm flipH="1">
            <a:off x="6616774" y="5219764"/>
            <a:ext cx="191883" cy="1500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BCF0FD7-EBC3-AD29-E32B-04670C670488}"/>
              </a:ext>
            </a:extLst>
          </p:cNvPr>
          <p:cNvCxnSpPr>
            <a:cxnSpLocks/>
          </p:cNvCxnSpPr>
          <p:nvPr/>
        </p:nvCxnSpPr>
        <p:spPr>
          <a:xfrm>
            <a:off x="11656162" y="5237980"/>
            <a:ext cx="473078" cy="15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7CEA9E-9F58-1AB0-772D-A365AA30C7D2}"/>
              </a:ext>
            </a:extLst>
          </p:cNvPr>
          <p:cNvCxnSpPr>
            <a:cxnSpLocks/>
          </p:cNvCxnSpPr>
          <p:nvPr/>
        </p:nvCxnSpPr>
        <p:spPr>
          <a:xfrm flipH="1">
            <a:off x="10620529" y="5237980"/>
            <a:ext cx="191883" cy="1500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F23078B-BC54-0AE4-3A89-C220CDE9F663}"/>
              </a:ext>
            </a:extLst>
          </p:cNvPr>
          <p:cNvSpPr/>
          <p:nvPr/>
        </p:nvSpPr>
        <p:spPr>
          <a:xfrm>
            <a:off x="749300" y="2333625"/>
            <a:ext cx="2656583" cy="26505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FCE5E5-988A-0DBC-444B-4E29E723A482}"/>
              </a:ext>
            </a:extLst>
          </p:cNvPr>
          <p:cNvSpPr/>
          <p:nvPr/>
        </p:nvSpPr>
        <p:spPr>
          <a:xfrm>
            <a:off x="4762647" y="2343173"/>
            <a:ext cx="2637394" cy="26221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8F4EAD-D5A5-E6BD-90BB-B57F7F43268C}"/>
              </a:ext>
            </a:extLst>
          </p:cNvPr>
          <p:cNvSpPr/>
          <p:nvPr/>
        </p:nvSpPr>
        <p:spPr>
          <a:xfrm>
            <a:off x="8710306" y="2326563"/>
            <a:ext cx="2654380" cy="26434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028D-FBBE-93BF-D1A9-836881DD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69C7-0429-628C-AFE4-7853BF9EA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Adaptive voxel based basis (quad/oct tree) are easy to incorporate into current reconstruction framework, but computational operations run at the highest resolution.</a:t>
            </a:r>
          </a:p>
          <a:p>
            <a:r>
              <a:rPr lang="en-US" dirty="0"/>
              <a:t>Adaptive voxel based basis (quad/oct tree) allow us to ‘project’ onto the ‘best’ N term basis.</a:t>
            </a:r>
          </a:p>
          <a:p>
            <a:r>
              <a:rPr lang="en-US" dirty="0"/>
              <a:t>Tetrahedral basis reconstruction is computationally more challenging, but we can work with fewer elements.</a:t>
            </a:r>
          </a:p>
          <a:p>
            <a:r>
              <a:rPr lang="en-US" dirty="0"/>
              <a:t>Tetrahedral basis does not allow us to find ’optimal’ N term representation, but node locations can be adapted to fit boundaries.</a:t>
            </a:r>
          </a:p>
        </p:txBody>
      </p:sp>
    </p:spTree>
    <p:extLst>
      <p:ext uri="{BB962C8B-B14F-4D97-AF65-F5344CB8AC3E}">
        <p14:creationId xmlns:p14="http://schemas.microsoft.com/office/powerpoint/2010/main" val="376961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A1A7-9D4E-A624-3E85-976F8FF3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F9B8C-CC10-BA10-8539-BC172AEAF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4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9C82-7B8B-B2B6-678C-7968C54D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image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A0048-0E56-BD4B-D06E-D778AD49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are typically made up of pixels (2D) or voxels (3D).</a:t>
            </a:r>
          </a:p>
          <a:p>
            <a:r>
              <a:rPr lang="en-US" dirty="0"/>
              <a:t>Pixels and voxels are orthogonal, non-overlapping partitions of unity basis functions that can be used to approximate continuous 2D and 3D functions.</a:t>
            </a:r>
          </a:p>
          <a:p>
            <a:r>
              <a:rPr lang="en-US" dirty="0"/>
              <a:t>In theory, many other basis functions can be used to represent images. </a:t>
            </a:r>
          </a:p>
          <a:p>
            <a:pPr lvl="1"/>
            <a:r>
              <a:rPr lang="en-US" dirty="0"/>
              <a:t>They do not need to be orthogonal.</a:t>
            </a:r>
          </a:p>
          <a:p>
            <a:pPr lvl="1"/>
            <a:r>
              <a:rPr lang="en-US" dirty="0"/>
              <a:t>They can be overlapping. </a:t>
            </a:r>
          </a:p>
          <a:p>
            <a:pPr lvl="1"/>
            <a:r>
              <a:rPr lang="en-US" dirty="0"/>
              <a:t>They do not all need to sum to a constant function.</a:t>
            </a:r>
          </a:p>
          <a:p>
            <a:pPr lvl="1"/>
            <a:r>
              <a:rPr lang="en-US" dirty="0"/>
              <a:t>However, all of these properties are useful. </a:t>
            </a:r>
          </a:p>
        </p:txBody>
      </p:sp>
    </p:spTree>
    <p:extLst>
      <p:ext uri="{BB962C8B-B14F-4D97-AF65-F5344CB8AC3E}">
        <p14:creationId xmlns:p14="http://schemas.microsoft.com/office/powerpoint/2010/main" val="154120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9C82-7B8B-B2B6-678C-7968C54D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image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A0048-0E56-BD4B-D06E-D778AD49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a 3D image basis is any set of functions                        such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for all x, y, z in the domain of the image.</a:t>
            </a:r>
          </a:p>
          <a:p>
            <a:r>
              <a:rPr lang="en-US" dirty="0"/>
              <a:t>Traditional voxel basis in 3D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B0B66-1ED8-AED9-3B9B-9B67094A8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43188"/>
            <a:ext cx="7772400" cy="862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E486A-B945-7233-8172-C6BB958F5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811" y="1857155"/>
            <a:ext cx="1673959" cy="412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3CA1D-0A42-96ED-7DB2-92E3A57DB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435" y="2796007"/>
            <a:ext cx="2681670" cy="7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0A63-C7E6-D631-46B6-00B14DD5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image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C1D7-FF06-77C7-D159-E7998B1C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Whilst in theory, the functions                        can overlap, i.e.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we often choose a basis that is orthogonal: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non-overlapping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6F7C4-98E5-2894-12E0-EC688506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506" y="1822450"/>
            <a:ext cx="1673959" cy="412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FB28A-1CC5-9779-ADAA-25B4EFF6C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50" y="2620436"/>
            <a:ext cx="7124700" cy="48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E2CB4-3544-B44E-F8D9-06AA0F695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50" y="4001294"/>
            <a:ext cx="71247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E8C26-4C20-5780-188F-B7F9D2AA8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150" y="5468445"/>
            <a:ext cx="7759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2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CB11-4846-BFF6-7111-2A795131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size bases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F4BD62-0E1B-A7B4-D06D-3D0CF3E99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For tomographic image reconstruction, it can be advantageous to use a basis that has a non-uniform spatial density.</a:t>
            </a:r>
          </a:p>
          <a:p>
            <a:r>
              <a:rPr lang="en-US" dirty="0"/>
              <a:t>The density of the basis can depend 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Prior information (e.g. CAD data)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 adapted during reconstruction based on current image estimates</a:t>
            </a:r>
          </a:p>
        </p:txBody>
      </p:sp>
    </p:spTree>
    <p:extLst>
      <p:ext uri="{BB962C8B-B14F-4D97-AF65-F5344CB8AC3E}">
        <p14:creationId xmlns:p14="http://schemas.microsoft.com/office/powerpoint/2010/main" val="120724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46F0-F90F-B5B0-566B-FC965CBB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bases for volumetric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A97A-3071-E453-4D8A-79786F989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Superpixels</a:t>
            </a:r>
            <a:endParaRPr lang="en-US" dirty="0"/>
          </a:p>
          <a:p>
            <a:r>
              <a:rPr lang="en-US" dirty="0"/>
              <a:t>Variable size voxels</a:t>
            </a:r>
          </a:p>
          <a:p>
            <a:r>
              <a:rPr lang="en-US" dirty="0"/>
              <a:t>Tetrahedral meshes</a:t>
            </a:r>
          </a:p>
        </p:txBody>
      </p:sp>
    </p:spTree>
    <p:extLst>
      <p:ext uri="{BB962C8B-B14F-4D97-AF65-F5344CB8AC3E}">
        <p14:creationId xmlns:p14="http://schemas.microsoft.com/office/powerpoint/2010/main" val="167631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8440-2658-8B7C-9F10-0AAF55E2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5" y="381077"/>
            <a:ext cx="10515600" cy="1325563"/>
          </a:xfrm>
        </p:spPr>
        <p:txBody>
          <a:bodyPr/>
          <a:lstStyle/>
          <a:p>
            <a:r>
              <a:rPr lang="en-US" dirty="0"/>
              <a:t>Prior information: Mask based </a:t>
            </a:r>
            <a:r>
              <a:rPr lang="en-US" dirty="0" err="1"/>
              <a:t>superpixels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20805-5ED8-087D-AF3B-75EF61FED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7" t="7172" r="17698" b="10758"/>
          <a:stretch/>
        </p:blipFill>
        <p:spPr>
          <a:xfrm>
            <a:off x="4287794" y="2137719"/>
            <a:ext cx="3546390" cy="357110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AD7035D-E4AD-583C-182B-659B92ABE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64" t="7740" r="17698" b="10759"/>
          <a:stretch/>
        </p:blipFill>
        <p:spPr>
          <a:xfrm>
            <a:off x="380999" y="2162432"/>
            <a:ext cx="3558746" cy="3546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FBAAA-CB88-FFD5-1896-39D4F450797F}"/>
              </a:ext>
            </a:extLst>
          </p:cNvPr>
          <p:cNvSpPr txBox="1"/>
          <p:nvPr/>
        </p:nvSpPr>
        <p:spPr>
          <a:xfrm>
            <a:off x="1642217" y="5995900"/>
            <a:ext cx="103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Phantom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C8C7BE-E042-8943-16E5-F060156EC14E}"/>
              </a:ext>
            </a:extLst>
          </p:cNvPr>
          <p:cNvSpPr txBox="1"/>
          <p:nvPr/>
        </p:nvSpPr>
        <p:spPr>
          <a:xfrm>
            <a:off x="5142564" y="5995900"/>
            <a:ext cx="18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Background mask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0BAA3-8B97-4A5C-281F-14A185206F90}"/>
              </a:ext>
            </a:extLst>
          </p:cNvPr>
          <p:cNvSpPr txBox="1"/>
          <p:nvPr/>
        </p:nvSpPr>
        <p:spPr>
          <a:xfrm>
            <a:off x="9241624" y="5995900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 masks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DBFC9B-D321-B3EA-DE01-6D590576B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40" t="8829" r="9489" b="11171"/>
          <a:stretch/>
        </p:blipFill>
        <p:spPr>
          <a:xfrm>
            <a:off x="8182233" y="2162432"/>
            <a:ext cx="3603276" cy="3571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008745-C630-44B0-6114-504A0951B255}"/>
              </a:ext>
            </a:extLst>
          </p:cNvPr>
          <p:cNvSpPr txBox="1"/>
          <p:nvPr/>
        </p:nvSpPr>
        <p:spPr>
          <a:xfrm>
            <a:off x="356285" y="1460226"/>
            <a:ext cx="10243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 data can be used to define different image masks, either for the entire object or for parts of an object. </a:t>
            </a:r>
          </a:p>
          <a:p>
            <a:r>
              <a:rPr lang="en-US" dirty="0"/>
              <a:t>This can be used in X-ray tomography reconstruction by constraining attenuation in each area to be uniform.</a:t>
            </a:r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076EDEAC-8AA5-A216-0B62-38FD9858E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871" y="251010"/>
            <a:ext cx="2030112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CB11-4846-BFF6-7111-2A795131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37" y="333533"/>
            <a:ext cx="9584687" cy="1325563"/>
          </a:xfrm>
        </p:spPr>
        <p:txBody>
          <a:bodyPr/>
          <a:lstStyle/>
          <a:p>
            <a:r>
              <a:rPr lang="en-US" dirty="0"/>
              <a:t>Prior information: Variable size pixels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51651-B59A-D355-0546-68F9A5F72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64" t="7740" r="17698" b="10759"/>
          <a:stretch/>
        </p:blipFill>
        <p:spPr>
          <a:xfrm>
            <a:off x="336330" y="2173029"/>
            <a:ext cx="3558746" cy="3546390"/>
          </a:xfrm>
        </p:spPr>
      </p:pic>
      <p:pic>
        <p:nvPicPr>
          <p:cNvPr id="7" name="Picture 6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1D65912C-FCEE-2181-E4E1-4337409AB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4" t="8829" r="9454" b="12252"/>
          <a:stretch/>
        </p:blipFill>
        <p:spPr>
          <a:xfrm>
            <a:off x="4329207" y="2173029"/>
            <a:ext cx="3554486" cy="3546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B20303-5942-DEA7-6B32-B2B43B8CFE39}"/>
              </a:ext>
            </a:extLst>
          </p:cNvPr>
          <p:cNvSpPr txBox="1"/>
          <p:nvPr/>
        </p:nvSpPr>
        <p:spPr>
          <a:xfrm>
            <a:off x="1370787" y="5846544"/>
            <a:ext cx="148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Phantom</a:t>
            </a:r>
          </a:p>
          <a:p>
            <a:pPr algn="ctr"/>
            <a:r>
              <a:rPr lang="en-US" dirty="0"/>
              <a:t>(65536 pixels)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20428-275C-15B5-6053-1DF17D32B5C3}"/>
              </a:ext>
            </a:extLst>
          </p:cNvPr>
          <p:cNvSpPr txBox="1"/>
          <p:nvPr/>
        </p:nvSpPr>
        <p:spPr>
          <a:xfrm>
            <a:off x="4023540" y="5846544"/>
            <a:ext cx="4165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Randomly colored variable size pixels</a:t>
            </a:r>
          </a:p>
          <a:p>
            <a:pPr algn="ctr"/>
            <a:r>
              <a:rPr lang="en-US" dirty="0"/>
              <a:t>(Basis optimized for phantom, 5000 pixels)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7B9E6-CD5C-5AD4-052E-5F725D81A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82" t="7389" r="17636" b="10838"/>
          <a:stretch/>
        </p:blipFill>
        <p:spPr>
          <a:xfrm>
            <a:off x="8317824" y="2175657"/>
            <a:ext cx="3537846" cy="3546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3F474C-5483-8B6C-33DC-67F202612552}"/>
              </a:ext>
            </a:extLst>
          </p:cNvPr>
          <p:cNvSpPr txBox="1"/>
          <p:nvPr/>
        </p:nvSpPr>
        <p:spPr>
          <a:xfrm>
            <a:off x="8317824" y="5828316"/>
            <a:ext cx="3717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Approximation of Phantom</a:t>
            </a:r>
          </a:p>
          <a:p>
            <a:pPr algn="ctr"/>
            <a:r>
              <a:rPr lang="en-US" dirty="0"/>
              <a:t>in variable size basis with 5000 pixels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BE5F2-3469-F6B7-D1F4-C71B460B3CE0}"/>
              </a:ext>
            </a:extLst>
          </p:cNvPr>
          <p:cNvSpPr txBox="1"/>
          <p:nvPr/>
        </p:nvSpPr>
        <p:spPr>
          <a:xfrm>
            <a:off x="336330" y="2300247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2E1B8-B705-CA13-C519-76E6C35FB84B}"/>
              </a:ext>
            </a:extLst>
          </p:cNvPr>
          <p:cNvSpPr txBox="1"/>
          <p:nvPr/>
        </p:nvSpPr>
        <p:spPr>
          <a:xfrm>
            <a:off x="4329207" y="2300247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Optimal Basis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B8F29-1B5F-93CE-1E9F-E124BFFCDA15}"/>
              </a:ext>
            </a:extLst>
          </p:cNvPr>
          <p:cNvSpPr txBox="1"/>
          <p:nvPr/>
        </p:nvSpPr>
        <p:spPr>
          <a:xfrm>
            <a:off x="8317825" y="2309280"/>
            <a:ext cx="181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approximation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778CE3-CFB5-EE8A-2A1D-6332D09237D8}"/>
              </a:ext>
            </a:extLst>
          </p:cNvPr>
          <p:cNvSpPr txBox="1"/>
          <p:nvPr/>
        </p:nvSpPr>
        <p:spPr>
          <a:xfrm>
            <a:off x="296060" y="1489953"/>
            <a:ext cx="1158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CAD data can also be used to define a variable image basis, with higher resolution around object boundaries. </a:t>
            </a:r>
          </a:p>
          <a:p>
            <a:r>
              <a:rPr lang="en-US" dirty="0"/>
              <a:t>Here an optimal pixel basis with variable size pixels is shown, using a quad-tree the optimal basis can be found.</a:t>
            </a:r>
          </a:p>
        </p:txBody>
      </p:sp>
      <p:pic>
        <p:nvPicPr>
          <p:cNvPr id="17" name="Picture 16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9BE9E0D7-1F8D-A26C-315A-8D1ABBF3D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184" y="259728"/>
            <a:ext cx="2045486" cy="6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6202</TotalTime>
  <Words>1366</Words>
  <Application>Microsoft Macintosh PowerPoint</Application>
  <PresentationFormat>Widescreen</PresentationFormat>
  <Paragraphs>171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Georgia</vt:lpstr>
      <vt:lpstr>Monaco</vt:lpstr>
      <vt:lpstr>Office Theme</vt:lpstr>
      <vt:lpstr>PowerPoint Presentation</vt:lpstr>
      <vt:lpstr>Utilising CAD data in X-ray tomography reconstruction</vt:lpstr>
      <vt:lpstr>Adaptive image bases</vt:lpstr>
      <vt:lpstr>Adaptive image bases</vt:lpstr>
      <vt:lpstr>Adaptive image bases</vt:lpstr>
      <vt:lpstr>Variable size bases</vt:lpstr>
      <vt:lpstr>Different bases for volumetric images</vt:lpstr>
      <vt:lpstr>Prior information: Mask based superpixels</vt:lpstr>
      <vt:lpstr>Prior information: Variable size pixels</vt:lpstr>
      <vt:lpstr>Tetrahedral mesh representations</vt:lpstr>
      <vt:lpstr>Experiments using masks in reconstruction</vt:lpstr>
      <vt:lpstr>Using Masks in reconstruction</vt:lpstr>
      <vt:lpstr>Using Masks in reconstruction</vt:lpstr>
      <vt:lpstr>Using Masks in reconstruction</vt:lpstr>
      <vt:lpstr>Using Masks in reconstruction</vt:lpstr>
      <vt:lpstr>Using Masks in reconstruction</vt:lpstr>
      <vt:lpstr>Quad/Oct tree pixel bases</vt:lpstr>
      <vt:lpstr>Quad/Oct tree pixel bases</vt:lpstr>
      <vt:lpstr>Quad/Oct tree pixel bases</vt:lpstr>
      <vt:lpstr>Quad/Oct tree pixel bases</vt:lpstr>
      <vt:lpstr>Tetrahedral mesh bases</vt:lpstr>
      <vt:lpstr>Tetrahedral mesh bases</vt:lpstr>
      <vt:lpstr>Tetrahedral mesh bases</vt:lpstr>
      <vt:lpstr>Tetrahedral mesh bases (Mesh node location gradient)</vt:lpstr>
      <vt:lpstr>Tetrahedral mesh bases</vt:lpstr>
      <vt:lpstr>Summary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representations for tomographic reconstruction</dc:title>
  <dc:creator>Thomas Blumensath</dc:creator>
  <cp:lastModifiedBy>Thomas Blumensath</cp:lastModifiedBy>
  <cp:revision>27</cp:revision>
  <dcterms:created xsi:type="dcterms:W3CDTF">2022-08-10T09:49:07Z</dcterms:created>
  <dcterms:modified xsi:type="dcterms:W3CDTF">2022-10-19T13:29:08Z</dcterms:modified>
</cp:coreProperties>
</file>