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9" r:id="rId1"/>
    <p:sldMasterId id="2147483744" r:id="rId2"/>
  </p:sldMasterIdLst>
  <p:notesMasterIdLst>
    <p:notesMasterId r:id="rId35"/>
  </p:notesMasterIdLst>
  <p:handoutMasterIdLst>
    <p:handoutMasterId r:id="rId36"/>
  </p:handoutMasterIdLst>
  <p:sldIdLst>
    <p:sldId id="561" r:id="rId3"/>
    <p:sldId id="698" r:id="rId4"/>
    <p:sldId id="585" r:id="rId5"/>
    <p:sldId id="681" r:id="rId6"/>
    <p:sldId id="689" r:id="rId7"/>
    <p:sldId id="730" r:id="rId8"/>
    <p:sldId id="731" r:id="rId9"/>
    <p:sldId id="732" r:id="rId10"/>
    <p:sldId id="771" r:id="rId11"/>
    <p:sldId id="727" r:id="rId12"/>
    <p:sldId id="735" r:id="rId13"/>
    <p:sldId id="687" r:id="rId14"/>
    <p:sldId id="704" r:id="rId15"/>
    <p:sldId id="740" r:id="rId16"/>
    <p:sldId id="737" r:id="rId17"/>
    <p:sldId id="741" r:id="rId18"/>
    <p:sldId id="742" r:id="rId19"/>
    <p:sldId id="743" r:id="rId20"/>
    <p:sldId id="690" r:id="rId21"/>
    <p:sldId id="699" r:id="rId22"/>
    <p:sldId id="746" r:id="rId23"/>
    <p:sldId id="749" r:id="rId24"/>
    <p:sldId id="756" r:id="rId25"/>
    <p:sldId id="765" r:id="rId26"/>
    <p:sldId id="770" r:id="rId27"/>
    <p:sldId id="772" r:id="rId28"/>
    <p:sldId id="680" r:id="rId29"/>
    <p:sldId id="734" r:id="rId30"/>
    <p:sldId id="747" r:id="rId31"/>
    <p:sldId id="736" r:id="rId32"/>
    <p:sldId id="748" r:id="rId33"/>
    <p:sldId id="750" r:id="rId34"/>
  </p:sldIdLst>
  <p:sldSz cx="9144000" cy="6858000" type="screen4x3"/>
  <p:notesSz cx="6797675" cy="9872663"/>
  <p:defaultTextStyle>
    <a:defPPr>
      <a:defRPr lang="fr-FR"/>
    </a:defPPr>
    <a:lvl1pPr algn="ctr" rtl="0" fontAlgn="base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ctr" rtl="0" fontAlgn="base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ctr" rtl="0" fontAlgn="base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ctr" rtl="0" fontAlgn="base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ctr" rtl="0" fontAlgn="base">
      <a:spcBef>
        <a:spcPct val="2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FD23"/>
    <a:srgbClr val="3222FE"/>
    <a:srgbClr val="FF1111"/>
    <a:srgbClr val="99CC00"/>
    <a:srgbClr val="FFCCCC"/>
    <a:srgbClr val="41B8F2"/>
    <a:srgbClr val="F2F2F2"/>
    <a:srgbClr val="D9F1FC"/>
    <a:srgbClr val="009F67"/>
    <a:srgbClr val="FFB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3292" autoAdjust="0"/>
  </p:normalViewPr>
  <p:slideViewPr>
    <p:cSldViewPr snapToObjects="1">
      <p:cViewPr varScale="1">
        <p:scale>
          <a:sx n="73" d="100"/>
          <a:sy n="73" d="100"/>
        </p:scale>
        <p:origin x="120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47" d="100"/>
          <a:sy n="47" d="100"/>
        </p:scale>
        <p:origin x="-1944" y="-108"/>
      </p:cViewPr>
      <p:guideLst>
        <p:guide orient="horz" pos="3110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294586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l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8" y="4"/>
            <a:ext cx="294586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r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6503"/>
            <a:ext cx="2945862" cy="49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l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8" y="9376503"/>
            <a:ext cx="2945862" cy="49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r" defTabSz="907364">
              <a:spcBef>
                <a:spcPct val="0"/>
              </a:spcBef>
              <a:defRPr/>
            </a:lvl1pPr>
          </a:lstStyle>
          <a:p>
            <a:fld id="{0B90809E-B560-4ED3-8BB0-4511B52CE42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208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"/>
            <a:ext cx="294586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l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8" y="4"/>
            <a:ext cx="294586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>
            <a:lvl1pPr algn="r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8" y="4689017"/>
            <a:ext cx="5438748" cy="44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6503"/>
            <a:ext cx="2945862" cy="49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l" defTabSz="907364">
              <a:spcBef>
                <a:spcPct val="0"/>
              </a:spcBef>
              <a:defRPr/>
            </a:lvl1pPr>
          </a:lstStyle>
          <a:p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8" y="9376503"/>
            <a:ext cx="2945862" cy="49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31" tIns="45365" rIns="90731" bIns="45365" numCol="1" anchor="b" anchorCtr="0" compatLnSpc="1">
            <a:prstTxWarp prst="textNoShape">
              <a:avLst/>
            </a:prstTxWarp>
          </a:bodyPr>
          <a:lstStyle>
            <a:lvl1pPr algn="r" defTabSz="907364">
              <a:spcBef>
                <a:spcPct val="0"/>
              </a:spcBef>
              <a:defRPr/>
            </a:lvl1pPr>
          </a:lstStyle>
          <a:p>
            <a:fld id="{D3626B37-81E8-47DF-95A0-01411359EEA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186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buFont typeface="Arial" pitchFamily="34" charset="0"/>
      <a:buNone/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26B37-81E8-47DF-95A0-01411359EEA6}" type="slidenum">
              <a:rPr lang="fr-FR" smtClean="0"/>
              <a:pPr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541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19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2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69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66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7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49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and </a:t>
            </a:r>
            <a:r>
              <a:rPr lang="fr-FR" dirty="0" err="1" smtClean="0"/>
              <a:t>Implemented</a:t>
            </a:r>
            <a:r>
              <a:rPr lang="fr-FR" dirty="0" smtClean="0"/>
              <a:t> the concept of composite </a:t>
            </a:r>
            <a:r>
              <a:rPr lang="fr-FR" dirty="0" err="1" smtClean="0"/>
              <a:t>voxels</a:t>
            </a:r>
            <a:r>
              <a:rPr lang="fr-FR" dirty="0" smtClean="0"/>
              <a:t>, </a:t>
            </a:r>
            <a:r>
              <a:rPr lang="fr-FR" dirty="0" err="1" smtClean="0"/>
              <a:t>which</a:t>
            </a:r>
            <a:r>
              <a:rPr lang="fr-FR" dirty="0" smtClean="0"/>
              <a:t> are 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crossed</a:t>
            </a:r>
            <a:r>
              <a:rPr lang="fr-FR" baseline="0" dirty="0" smtClean="0"/>
              <a:t> by an interface,</a:t>
            </a:r>
          </a:p>
          <a:p>
            <a:r>
              <a:rPr lang="fr-FR" baseline="0" dirty="0" smtClean="0"/>
              <a:t>The main </a:t>
            </a:r>
            <a:r>
              <a:rPr lang="fr-FR" baseline="0" dirty="0" err="1" smtClean="0"/>
              <a:t>adavantegves</a:t>
            </a:r>
            <a:r>
              <a:rPr lang="fr-FR" baseline="0" dirty="0" smtClean="0"/>
              <a:t> are :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better</a:t>
            </a:r>
            <a:r>
              <a:rPr lang="fr-FR" baseline="0" dirty="0" smtClean="0"/>
              <a:t> description of the </a:t>
            </a:r>
            <a:r>
              <a:rPr lang="fr-FR" baseline="0" dirty="0" err="1" smtClean="0"/>
              <a:t>geometry</a:t>
            </a:r>
            <a:r>
              <a:rPr lang="fr-FR" baseline="0" dirty="0" smtClean="0"/>
              <a:t> for a </a:t>
            </a:r>
            <a:r>
              <a:rPr lang="fr-FR" baseline="0" dirty="0" err="1" smtClean="0"/>
              <a:t>given</a:t>
            </a:r>
            <a:r>
              <a:rPr lang="fr-FR" baseline="0" dirty="0" smtClean="0"/>
              <a:t> spatial </a:t>
            </a:r>
            <a:r>
              <a:rPr lang="fr-FR" baseline="0" dirty="0" err="1" smtClean="0"/>
              <a:t>resolution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 </a:t>
            </a:r>
            <a:r>
              <a:rPr lang="fr-FR" baseline="0" dirty="0" err="1" smtClean="0"/>
              <a:t>reduction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spurious</a:t>
            </a:r>
            <a:r>
              <a:rPr lang="fr-FR" baseline="0" dirty="0" smtClean="0"/>
              <a:t> oscillation as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 </a:t>
            </a:r>
            <a:r>
              <a:rPr lang="fr-FR" baseline="0" dirty="0" err="1" smtClean="0"/>
              <a:t>illustrated</a:t>
            </a:r>
            <a:r>
              <a:rPr lang="fr-FR" baseline="0" dirty="0" smtClean="0"/>
              <a:t> on the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figure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Considering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loading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introduce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possibility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apply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gradient (not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) 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Dirichlet BC,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17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has</a:t>
            </a:r>
            <a:r>
              <a:rPr lang="fr-FR" baseline="0" dirty="0" smtClean="0"/>
              <a:t> been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different</a:t>
            </a:r>
            <a:r>
              <a:rPr lang="fr-FR" baseline="0" dirty="0" smtClean="0"/>
              <a:t> PhD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evaluate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syntactic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foams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automotive</a:t>
            </a:r>
            <a:r>
              <a:rPr lang="fr-FR" baseline="0" dirty="0" smtClean="0"/>
              <a:t> applications</a:t>
            </a:r>
          </a:p>
          <a:p>
            <a:r>
              <a:rPr lang="fr-FR" baseline="0" dirty="0" err="1" smtClean="0"/>
              <a:t>Here</a:t>
            </a:r>
            <a:r>
              <a:rPr lang="fr-FR" baseline="0" dirty="0" smtClean="0"/>
              <a:t> to analyse the damage </a:t>
            </a:r>
            <a:r>
              <a:rPr lang="fr-FR" baseline="0" dirty="0" err="1" smtClean="0"/>
              <a:t>mechanisms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SiC</a:t>
            </a:r>
            <a:r>
              <a:rPr lang="fr-FR" baseline="0" dirty="0" smtClean="0"/>
              <a:t>/</a:t>
            </a:r>
            <a:r>
              <a:rPr lang="fr-FR" baseline="0" dirty="0" err="1" smtClean="0"/>
              <a:t>SiC</a:t>
            </a:r>
            <a:r>
              <a:rPr lang="fr-FR" baseline="0" dirty="0" smtClean="0"/>
              <a:t> composites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a one-to-one </a:t>
            </a:r>
            <a:r>
              <a:rPr lang="fr-FR" baseline="0" dirty="0" err="1" smtClean="0"/>
              <a:t>comparison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Xray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tomography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numerical</a:t>
            </a:r>
            <a:r>
              <a:rPr lang="fr-FR" baseline="0" dirty="0" smtClean="0"/>
              <a:t> simulation,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7billions of </a:t>
            </a:r>
            <a:r>
              <a:rPr lang="fr-FR" baseline="0" dirty="0" err="1" smtClean="0"/>
              <a:t>voxels</a:t>
            </a:r>
            <a:r>
              <a:rPr lang="fr-FR" baseline="0" dirty="0" smtClean="0"/>
              <a:t> (impossible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standard </a:t>
            </a:r>
            <a:r>
              <a:rPr lang="fr-FR" baseline="0" smtClean="0"/>
              <a:t>FE code)</a:t>
            </a:r>
            <a:endParaRPr lang="fr-FR" baseline="0" dirty="0" smtClean="0"/>
          </a:p>
          <a:p>
            <a:r>
              <a:rPr lang="fr-FR" baseline="0" dirty="0" smtClean="0"/>
              <a:t>The last point on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localization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detailled</a:t>
            </a:r>
            <a:r>
              <a:rPr lang="fr-FR" baseline="0" dirty="0" smtClean="0"/>
              <a:t> in the second focus.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60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context</a:t>
            </a:r>
            <a:r>
              <a:rPr lang="fr-FR" dirty="0" smtClean="0"/>
              <a:t>, I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introfuce</a:t>
            </a:r>
            <a:r>
              <a:rPr lang="fr-FR" baseline="0" dirty="0" smtClean="0"/>
              <a:t> the contributions : first on the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application</a:t>
            </a:r>
          </a:p>
          <a:p>
            <a:r>
              <a:rPr lang="fr-FR" dirty="0" err="1" smtClean="0"/>
              <a:t>Then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on-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 and conclusions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38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57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05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context</a:t>
            </a:r>
            <a:r>
              <a:rPr lang="fr-FR" dirty="0" smtClean="0"/>
              <a:t>, I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introfuce</a:t>
            </a:r>
            <a:r>
              <a:rPr lang="fr-FR" baseline="0" dirty="0" smtClean="0"/>
              <a:t> the contributions : first on the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application</a:t>
            </a:r>
          </a:p>
          <a:p>
            <a:r>
              <a:rPr lang="fr-FR" dirty="0" err="1" smtClean="0"/>
              <a:t>Then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on-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 and conclusions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36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</a:t>
            </a:r>
            <a:r>
              <a:rPr lang="fr-FR" dirty="0" err="1" smtClean="0"/>
              <a:t>terms</a:t>
            </a:r>
            <a:r>
              <a:rPr lang="fr-FR" dirty="0" smtClean="0"/>
              <a:t> of code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for </a:t>
            </a:r>
            <a:r>
              <a:rPr lang="fr-FR" dirty="0" err="1" smtClean="0"/>
              <a:t>various</a:t>
            </a:r>
            <a:r>
              <a:rPr lang="fr-FR" dirty="0" smtClean="0"/>
              <a:t> applications, AMITEX_FFTP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probably</a:t>
            </a:r>
            <a:r>
              <a:rPr lang="fr-FR" baseline="0" dirty="0" smtClean="0"/>
              <a:t> one of the more </a:t>
            </a:r>
            <a:r>
              <a:rPr lang="fr-FR" baseline="0" dirty="0" err="1" smtClean="0"/>
              <a:t>interesting</a:t>
            </a:r>
            <a:endParaRPr lang="fr-FR" dirty="0" smtClean="0"/>
          </a:p>
          <a:p>
            <a:r>
              <a:rPr lang="fr-FR" dirty="0" smtClean="0"/>
              <a:t>Versatile</a:t>
            </a:r>
            <a:r>
              <a:rPr lang="fr-FR" baseline="0" dirty="0" smtClean="0"/>
              <a:t> u</a:t>
            </a:r>
            <a:r>
              <a:rPr lang="fr-FR" dirty="0" smtClean="0"/>
              <a:t>ser interface</a:t>
            </a:r>
          </a:p>
          <a:p>
            <a:r>
              <a:rPr lang="fr-FR" dirty="0" err="1" smtClean="0"/>
              <a:t>Parallel</a:t>
            </a:r>
            <a:r>
              <a:rPr lang="fr-FR" dirty="0" smtClean="0"/>
              <a:t> </a:t>
            </a:r>
            <a:r>
              <a:rPr lang="fr-FR" dirty="0" err="1" smtClean="0"/>
              <a:t>implementations</a:t>
            </a:r>
            <a:endParaRPr lang="fr-FR" dirty="0" smtClean="0"/>
          </a:p>
          <a:p>
            <a:r>
              <a:rPr lang="fr-FR" dirty="0" smtClean="0"/>
              <a:t>Lots of </a:t>
            </a:r>
            <a:r>
              <a:rPr lang="fr-FR" dirty="0" err="1" smtClean="0"/>
              <a:t>recents</a:t>
            </a:r>
            <a:r>
              <a:rPr lang="fr-FR" dirty="0" smtClean="0"/>
              <a:t> </a:t>
            </a:r>
            <a:r>
              <a:rPr lang="fr-FR" dirty="0" err="1" smtClean="0"/>
              <a:t>improvements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95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90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69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the case of </a:t>
            </a:r>
            <a:r>
              <a:rPr lang="fr-FR" dirty="0" err="1" smtClean="0"/>
              <a:t>polycrystal</a:t>
            </a:r>
            <a:r>
              <a:rPr lang="fr-FR" dirty="0" smtClean="0"/>
              <a:t>, the</a:t>
            </a:r>
            <a:r>
              <a:rPr lang="fr-FR" baseline="0" dirty="0" smtClean="0"/>
              <a:t> local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macroscopic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grain to grain interaction and the </a:t>
            </a:r>
            <a:r>
              <a:rPr lang="fr-FR" baseline="0" dirty="0" err="1" smtClean="0"/>
              <a:t>purpose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numerical</a:t>
            </a:r>
            <a:r>
              <a:rPr lang="fr-FR" baseline="0" dirty="0" smtClean="0"/>
              <a:t> simulation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reproduce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interactions.</a:t>
            </a:r>
          </a:p>
          <a:p>
            <a:r>
              <a:rPr lang="fr-FR" baseline="0" dirty="0" smtClean="0"/>
              <a:t>It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as input  the CP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informed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DD, </a:t>
            </a:r>
            <a:r>
              <a:rPr lang="fr-FR" baseline="0" dirty="0" err="1" smtClean="0"/>
              <a:t>itself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informed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atomic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simulations.</a:t>
            </a:r>
          </a:p>
          <a:p>
            <a:r>
              <a:rPr lang="fr-FR" baseline="0" dirty="0" smtClean="0"/>
              <a:t>On the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, the output of the simulation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the </a:t>
            </a:r>
            <a:r>
              <a:rPr lang="fr-FR" baseline="0" dirty="0" err="1" smtClean="0"/>
              <a:t>scale</a:t>
            </a:r>
            <a:r>
              <a:rPr lang="fr-FR" baseline="0" dirty="0" smtClean="0"/>
              <a:t> of the structure,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26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042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1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context</a:t>
            </a:r>
            <a:r>
              <a:rPr lang="fr-FR" dirty="0" smtClean="0"/>
              <a:t> of </a:t>
            </a:r>
            <a:r>
              <a:rPr lang="fr-FR" dirty="0" err="1" smtClean="0"/>
              <a:t>heterogeneous</a:t>
            </a:r>
            <a:r>
              <a:rPr lang="fr-FR" dirty="0" smtClean="0"/>
              <a:t> </a:t>
            </a:r>
            <a:r>
              <a:rPr lang="fr-FR" dirty="0" err="1" smtClean="0"/>
              <a:t>materials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large as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examples</a:t>
            </a:r>
            <a:endParaRPr lang="fr-FR" baseline="0" dirty="0" smtClean="0"/>
          </a:p>
          <a:p>
            <a:r>
              <a:rPr lang="fr-FR" baseline="0" dirty="0" err="1" smtClean="0"/>
              <a:t>Howver</a:t>
            </a:r>
            <a:r>
              <a:rPr lang="fr-FR" baseline="0" dirty="0" smtClean="0"/>
              <a:t>, in all cases,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consider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equations</a:t>
            </a:r>
            <a:r>
              <a:rPr lang="fr-FR" baseline="0" dirty="0" smtClean="0"/>
              <a:t> of continuum </a:t>
            </a:r>
            <a:r>
              <a:rPr lang="fr-FR" baseline="0" dirty="0" err="1" smtClean="0"/>
              <a:t>mechanics</a:t>
            </a:r>
            <a:r>
              <a:rPr lang="fr-FR" baseline="0" dirty="0" smtClean="0"/>
              <a:t>.</a:t>
            </a:r>
          </a:p>
          <a:p>
            <a:r>
              <a:rPr lang="fr-FR" dirty="0" err="1" smtClean="0"/>
              <a:t>Then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use a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numerical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solver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obtain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macroscopic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well</a:t>
            </a:r>
            <a:r>
              <a:rPr lang="fr-FR" baseline="0" dirty="0" smtClean="0"/>
              <a:t> as the local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,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compared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experiment</a:t>
            </a:r>
            <a:endParaRPr lang="fr-FR" baseline="0" dirty="0" smtClean="0"/>
          </a:p>
          <a:p>
            <a:r>
              <a:rPr lang="fr-FR" baseline="0" dirty="0" smtClean="0"/>
              <a:t>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a standard </a:t>
            </a:r>
            <a:r>
              <a:rPr lang="fr-FR" baseline="0" dirty="0" err="1" smtClean="0"/>
              <a:t>approach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followed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labs</a:t>
            </a:r>
            <a:r>
              <a:rPr lang="fr-FR" baseline="0" dirty="0" smtClean="0"/>
              <a:t> at CEA-DES.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753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174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16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code </a:t>
            </a:r>
            <a:r>
              <a:rPr lang="fr-FR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more and more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at CEA-DES</a:t>
            </a:r>
          </a:p>
          <a:p>
            <a:r>
              <a:rPr lang="fr-FR" baseline="0" dirty="0" smtClean="0"/>
              <a:t>For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by J. Hure, and 3 of </a:t>
            </a:r>
            <a:r>
              <a:rPr lang="fr-FR" baseline="0" dirty="0" err="1" smtClean="0"/>
              <a:t>his</a:t>
            </a:r>
            <a:r>
              <a:rPr lang="fr-FR" baseline="0" dirty="0" smtClean="0"/>
              <a:t> PhD,  </a:t>
            </a:r>
            <a:r>
              <a:rPr lang="fr-FR" baseline="0" dirty="0" err="1" smtClean="0"/>
              <a:t>supporting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various</a:t>
            </a:r>
            <a:r>
              <a:rPr lang="fr-FR" baseline="0" dirty="0" smtClean="0"/>
              <a:t> publications.</a:t>
            </a:r>
          </a:p>
          <a:p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mention </a:t>
            </a:r>
          </a:p>
          <a:p>
            <a:r>
              <a:rPr lang="fr-FR" baseline="0" dirty="0" smtClean="0"/>
              <a:t>1/ the </a:t>
            </a:r>
            <a:r>
              <a:rPr lang="fr-FR" baseline="0" dirty="0" err="1" smtClean="0"/>
              <a:t>growth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void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crystals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gathers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finite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crystal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plasticity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infinite</a:t>
            </a:r>
            <a:r>
              <a:rPr lang="fr-FR" baseline="0" dirty="0" smtClean="0"/>
              <a:t> contrats,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straightforward</a:t>
            </a:r>
            <a:r>
              <a:rPr lang="fr-FR" baseline="0" dirty="0" smtClean="0"/>
              <a:t> simulations… </a:t>
            </a:r>
          </a:p>
          <a:p>
            <a:r>
              <a:rPr lang="fr-FR" baseline="0" dirty="0" smtClean="0"/>
              <a:t>2/ the </a:t>
            </a:r>
            <a:r>
              <a:rPr lang="fr-FR" baseline="0" dirty="0" err="1" smtClean="0"/>
              <a:t>evaluation</a:t>
            </a:r>
            <a:r>
              <a:rPr lang="fr-FR" baseline="0" dirty="0" smtClean="0"/>
              <a:t> of stresses at GB on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microstructure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high spatial </a:t>
            </a:r>
            <a:r>
              <a:rPr lang="fr-FR" baseline="0" dirty="0" err="1" smtClean="0"/>
              <a:t>resolution</a:t>
            </a:r>
            <a:r>
              <a:rPr lang="fr-FR" baseline="0" dirty="0" smtClean="0"/>
              <a:t>, possible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efficient </a:t>
            </a:r>
            <a:r>
              <a:rPr lang="fr-FR" baseline="0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</a:t>
            </a:r>
            <a:r>
              <a:rPr lang="fr-FR" baseline="0" dirty="0" smtClean="0"/>
              <a:t> of the code</a:t>
            </a:r>
          </a:p>
          <a:p>
            <a:endParaRPr lang="fr-FR" baseline="0" dirty="0" smtClean="0"/>
          </a:p>
          <a:p>
            <a:endParaRPr lang="fr-FR" baseline="0" dirty="0" smtClean="0"/>
          </a:p>
          <a:p>
            <a:r>
              <a:rPr lang="fr-FR" baseline="0" dirty="0" smtClean="0"/>
              <a:t>The code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 on  oxyde uranium and zirconium </a:t>
            </a:r>
            <a:r>
              <a:rPr lang="fr-FR" baseline="0" dirty="0" err="1" smtClean="0"/>
              <a:t>alloys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3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natural</a:t>
            </a:r>
            <a:r>
              <a:rPr lang="fr-FR" dirty="0" smtClean="0"/>
              <a:t> trends  are …</a:t>
            </a:r>
          </a:p>
          <a:p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standard FE codes, </a:t>
            </a:r>
            <a:r>
              <a:rPr lang="fr-FR" dirty="0" err="1" smtClean="0"/>
              <a:t>computational</a:t>
            </a:r>
            <a:r>
              <a:rPr lang="fr-FR" dirty="0" smtClean="0"/>
              <a:t> </a:t>
            </a:r>
            <a:r>
              <a:rPr lang="fr-FR" dirty="0" err="1" smtClean="0"/>
              <a:t>limits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rapidly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reached</a:t>
            </a:r>
            <a:r>
              <a:rPr lang="fr-FR" baseline="0" dirty="0" smtClean="0"/>
              <a:t>.</a:t>
            </a:r>
          </a:p>
          <a:p>
            <a:r>
              <a:rPr lang="fr-FR" baseline="0" dirty="0" smtClean="0"/>
              <a:t>On the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 hand FFT-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solver</a:t>
            </a:r>
            <a:r>
              <a:rPr lang="fr-FR" baseline="0" dirty="0" smtClean="0"/>
              <a:t> are 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More efficient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standard FE codes</a:t>
            </a:r>
          </a:p>
          <a:p>
            <a:pPr marL="171450" indent="-171450">
              <a:buFontTx/>
              <a:buChar char="-"/>
            </a:pPr>
            <a:r>
              <a:rPr lang="fr-FR" dirty="0" err="1" smtClean="0"/>
              <a:t>Well-suited</a:t>
            </a:r>
            <a:r>
              <a:rPr lang="fr-FR" dirty="0" smtClean="0"/>
              <a:t> for </a:t>
            </a:r>
            <a:r>
              <a:rPr lang="fr-FR" dirty="0" err="1" smtClean="0"/>
              <a:t>parallel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implementations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But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well-suited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diffrent</a:t>
            </a:r>
            <a:r>
              <a:rPr lang="fr-FR" baseline="0" dirty="0" smtClean="0"/>
              <a:t> extension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3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One slide to </a:t>
            </a:r>
            <a:r>
              <a:rPr lang="fr-FR" dirty="0" err="1" smtClean="0"/>
              <a:t>explain</a:t>
            </a:r>
            <a:r>
              <a:rPr lang="fr-FR" dirty="0" smtClean="0"/>
              <a:t> the FFT-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solver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problem</a:t>
            </a:r>
            <a:r>
              <a:rPr lang="fr-FR" dirty="0" smtClean="0"/>
              <a:t> to </a:t>
            </a:r>
            <a:r>
              <a:rPr lang="fr-FR" dirty="0" err="1" smtClean="0"/>
              <a:t>solve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as </a:t>
            </a:r>
            <a:r>
              <a:rPr lang="fr-FR" dirty="0" err="1" smtClean="0"/>
              <a:t>follows</a:t>
            </a:r>
            <a:r>
              <a:rPr lang="fr-FR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The </a:t>
            </a:r>
            <a:r>
              <a:rPr lang="fr-FR" dirty="0" err="1" smtClean="0"/>
              <a:t>equilibrium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</a:t>
            </a:r>
            <a:r>
              <a:rPr lang="fr-FR" baseline="0" dirty="0" err="1" smtClean="0"/>
              <a:t>behavior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law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periodicity</a:t>
            </a:r>
            <a:r>
              <a:rPr lang="fr-FR" baseline="0" dirty="0" smtClean="0"/>
              <a:t> condition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This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stricly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equivalent</a:t>
            </a:r>
            <a:r>
              <a:rPr lang="fr-FR" baseline="0" dirty="0" smtClean="0"/>
              <a:t> to the Lippmann </a:t>
            </a:r>
            <a:r>
              <a:rPr lang="fr-FR" baseline="0" dirty="0" err="1" smtClean="0"/>
              <a:t>Scwinger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Gamma0 the Green </a:t>
            </a:r>
            <a:r>
              <a:rPr lang="fr-FR" baseline="0" dirty="0" err="1" smtClean="0"/>
              <a:t>operator</a:t>
            </a:r>
            <a:r>
              <a:rPr lang="fr-FR" baseline="0" dirty="0" smtClean="0"/>
              <a:t> for an </a:t>
            </a:r>
            <a:r>
              <a:rPr lang="fr-FR" baseline="0" dirty="0" err="1" smtClean="0"/>
              <a:t>homogeneous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stiffness</a:t>
            </a:r>
            <a:r>
              <a:rPr lang="fr-FR" baseline="0" dirty="0" smtClean="0"/>
              <a:t> C0,</a:t>
            </a:r>
          </a:p>
          <a:p>
            <a:pPr marL="0" indent="0">
              <a:buFontTx/>
              <a:buNone/>
            </a:pPr>
            <a:endParaRPr lang="fr-FR" dirty="0" smtClean="0"/>
          </a:p>
          <a:p>
            <a:pPr marL="0" indent="0">
              <a:buFontTx/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equation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fix</a:t>
            </a:r>
            <a:r>
              <a:rPr lang="fr-FR" baseline="0" dirty="0" smtClean="0"/>
              <a:t>-point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application of Gamma0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evaluated</a:t>
            </a:r>
            <a:r>
              <a:rPr lang="fr-FR" baseline="0" dirty="0" smtClean="0"/>
              <a:t> in Fourier </a:t>
            </a:r>
            <a:r>
              <a:rPr lang="fr-FR" baseline="0" dirty="0" err="1" smtClean="0"/>
              <a:t>space</a:t>
            </a:r>
            <a:endParaRPr lang="fr-FR" baseline="0" dirty="0" smtClean="0"/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Using</a:t>
            </a:r>
            <a:r>
              <a:rPr lang="fr-FR" baseline="0" dirty="0" smtClean="0"/>
              <a:t> FFT, the </a:t>
            </a:r>
            <a:r>
              <a:rPr lang="fr-FR" baseline="0" dirty="0" err="1" smtClean="0"/>
              <a:t>discretization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consists</a:t>
            </a:r>
            <a:r>
              <a:rPr lang="fr-FR" baseline="0" dirty="0" smtClean="0"/>
              <a:t> of a 3D </a:t>
            </a:r>
            <a:r>
              <a:rPr lang="fr-FR" baseline="0" dirty="0" err="1" smtClean="0"/>
              <a:t>regular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grid</a:t>
            </a:r>
            <a:r>
              <a:rPr lang="fr-FR" baseline="0" dirty="0" smtClean="0"/>
              <a:t> or 3D image,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vovels</a:t>
            </a:r>
            <a:r>
              <a:rPr lang="fr-FR" baseline="0" dirty="0" smtClean="0"/>
              <a:t> (the </a:t>
            </a:r>
            <a:r>
              <a:rPr lang="fr-FR" baseline="0" dirty="0" err="1" smtClean="0"/>
              <a:t>equivalent</a:t>
            </a:r>
            <a:r>
              <a:rPr lang="fr-FR" baseline="0" dirty="0" smtClean="0"/>
              <a:t> pixels for 2D images)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The drawbacks of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are :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31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One slide to </a:t>
            </a:r>
            <a:r>
              <a:rPr lang="fr-FR" dirty="0" err="1" smtClean="0"/>
              <a:t>explain</a:t>
            </a:r>
            <a:r>
              <a:rPr lang="fr-FR" dirty="0" smtClean="0"/>
              <a:t> the FFT-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solver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problem</a:t>
            </a:r>
            <a:r>
              <a:rPr lang="fr-FR" dirty="0" smtClean="0"/>
              <a:t> to </a:t>
            </a:r>
            <a:r>
              <a:rPr lang="fr-FR" dirty="0" err="1" smtClean="0"/>
              <a:t>solve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as </a:t>
            </a:r>
            <a:r>
              <a:rPr lang="fr-FR" dirty="0" err="1" smtClean="0"/>
              <a:t>follows</a:t>
            </a:r>
            <a:r>
              <a:rPr lang="fr-FR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The </a:t>
            </a:r>
            <a:r>
              <a:rPr lang="fr-FR" dirty="0" err="1" smtClean="0"/>
              <a:t>equilibrium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The </a:t>
            </a:r>
            <a:r>
              <a:rPr lang="fr-FR" baseline="0" dirty="0" err="1" smtClean="0"/>
              <a:t>behavior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law</a:t>
            </a:r>
            <a:endParaRPr lang="fr-FR" baseline="0" dirty="0" smtClean="0"/>
          </a:p>
          <a:p>
            <a:pPr marL="171450" indent="-171450">
              <a:buFontTx/>
              <a:buChar char="-"/>
            </a:pPr>
            <a:r>
              <a:rPr lang="fr-FR" baseline="0" dirty="0" smtClean="0"/>
              <a:t>An </a:t>
            </a:r>
            <a:r>
              <a:rPr lang="fr-FR" baseline="0" dirty="0" err="1" smtClean="0"/>
              <a:t>average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applied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strain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periodicity</a:t>
            </a:r>
            <a:r>
              <a:rPr lang="fr-FR" baseline="0" dirty="0" smtClean="0"/>
              <a:t> condition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This </a:t>
            </a:r>
            <a:r>
              <a:rPr lang="fr-FR" baseline="0" dirty="0" err="1" smtClean="0"/>
              <a:t>problem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stricly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equivalent</a:t>
            </a:r>
            <a:r>
              <a:rPr lang="fr-FR" baseline="0" dirty="0" smtClean="0"/>
              <a:t> to the Lippmann </a:t>
            </a:r>
            <a:r>
              <a:rPr lang="fr-FR" baseline="0" dirty="0" err="1" smtClean="0"/>
              <a:t>Scwinger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Gamma0 the Green </a:t>
            </a:r>
            <a:r>
              <a:rPr lang="fr-FR" baseline="0" dirty="0" err="1" smtClean="0"/>
              <a:t>operator</a:t>
            </a:r>
            <a:r>
              <a:rPr lang="fr-FR" baseline="0" dirty="0" smtClean="0"/>
              <a:t> for an </a:t>
            </a:r>
            <a:r>
              <a:rPr lang="fr-FR" baseline="0" dirty="0" err="1" smtClean="0"/>
              <a:t>homogeneous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arbitrary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stiffness</a:t>
            </a:r>
            <a:r>
              <a:rPr lang="fr-FR" baseline="0" dirty="0" smtClean="0"/>
              <a:t> C0,</a:t>
            </a:r>
          </a:p>
          <a:p>
            <a:pPr marL="0" indent="0">
              <a:buFontTx/>
              <a:buNone/>
            </a:pPr>
            <a:endParaRPr lang="fr-FR" dirty="0" smtClean="0"/>
          </a:p>
          <a:p>
            <a:pPr marL="0" indent="0">
              <a:buFontTx/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equation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simply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fix</a:t>
            </a:r>
            <a:r>
              <a:rPr lang="fr-FR" baseline="0" dirty="0" smtClean="0"/>
              <a:t>-point </a:t>
            </a:r>
            <a:r>
              <a:rPr lang="fr-FR" baseline="0" dirty="0" err="1" smtClean="0"/>
              <a:t>algorithm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application of Gamma0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evaluated</a:t>
            </a:r>
            <a:r>
              <a:rPr lang="fr-FR" baseline="0" dirty="0" smtClean="0"/>
              <a:t> in Fourier </a:t>
            </a:r>
            <a:r>
              <a:rPr lang="fr-FR" baseline="0" dirty="0" err="1" smtClean="0"/>
              <a:t>space</a:t>
            </a:r>
            <a:endParaRPr lang="fr-FR" baseline="0" dirty="0" smtClean="0"/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err="1" smtClean="0"/>
              <a:t>Using</a:t>
            </a:r>
            <a:r>
              <a:rPr lang="fr-FR" baseline="0" dirty="0" smtClean="0"/>
              <a:t> FFT, the </a:t>
            </a:r>
            <a:r>
              <a:rPr lang="fr-FR" baseline="0" dirty="0" err="1" smtClean="0"/>
              <a:t>discretization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consists</a:t>
            </a:r>
            <a:r>
              <a:rPr lang="fr-FR" baseline="0" dirty="0" smtClean="0"/>
              <a:t> of a 3D </a:t>
            </a:r>
            <a:r>
              <a:rPr lang="fr-FR" baseline="0" dirty="0" err="1" smtClean="0"/>
              <a:t>regular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grid</a:t>
            </a:r>
            <a:r>
              <a:rPr lang="fr-FR" baseline="0" dirty="0" smtClean="0"/>
              <a:t> or 3D image,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called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vovels</a:t>
            </a:r>
            <a:r>
              <a:rPr lang="fr-FR" baseline="0" dirty="0" smtClean="0"/>
              <a:t> (the </a:t>
            </a:r>
            <a:r>
              <a:rPr lang="fr-FR" baseline="0" dirty="0" err="1" smtClean="0"/>
              <a:t>equivalent</a:t>
            </a:r>
            <a:r>
              <a:rPr lang="fr-FR" baseline="0" dirty="0" smtClean="0"/>
              <a:t> pixels for 2D images)</a:t>
            </a:r>
          </a:p>
          <a:p>
            <a:pPr marL="0" indent="0">
              <a:buFontTx/>
              <a:buNone/>
            </a:pPr>
            <a:endParaRPr lang="fr-FR" baseline="0" dirty="0" smtClean="0"/>
          </a:p>
          <a:p>
            <a:pPr marL="0" indent="0">
              <a:buFontTx/>
              <a:buNone/>
            </a:pPr>
            <a:r>
              <a:rPr lang="fr-FR" baseline="0" dirty="0" smtClean="0"/>
              <a:t>The drawbacks of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are :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r>
              <a:rPr lang="fr-FR" baseline="0" dirty="0" smtClean="0"/>
              <a:t>-</a:t>
            </a:r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4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After</a:t>
            </a:r>
            <a:r>
              <a:rPr lang="fr-FR" dirty="0" smtClean="0"/>
              <a:t> the </a:t>
            </a:r>
            <a:r>
              <a:rPr lang="fr-FR" dirty="0" err="1" smtClean="0"/>
              <a:t>context</a:t>
            </a:r>
            <a:r>
              <a:rPr lang="fr-FR" dirty="0" smtClean="0"/>
              <a:t>, I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introfuce</a:t>
            </a:r>
            <a:r>
              <a:rPr lang="fr-FR" baseline="0" dirty="0" smtClean="0"/>
              <a:t> the contributions : first on the </a:t>
            </a:r>
            <a:r>
              <a:rPr lang="fr-FR" baseline="0" dirty="0" err="1" smtClean="0"/>
              <a:t>development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method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its</a:t>
            </a:r>
            <a:r>
              <a:rPr lang="fr-FR" baseline="0" dirty="0" smtClean="0"/>
              <a:t> application</a:t>
            </a:r>
          </a:p>
          <a:p>
            <a:r>
              <a:rPr lang="fr-FR" dirty="0" err="1" smtClean="0"/>
              <a:t>Then</a:t>
            </a:r>
            <a:r>
              <a:rPr lang="fr-FR" baseline="0" dirty="0" smtClean="0"/>
              <a:t> I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finsh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on-</a:t>
            </a:r>
            <a:r>
              <a:rPr lang="fr-FR" baseline="0" dirty="0" err="1" smtClean="0"/>
              <a:t>going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 and conclusions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6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code,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implemented</a:t>
            </a:r>
            <a:r>
              <a:rPr lang="fr-FR" baseline="0" dirty="0" smtClean="0"/>
              <a:t> a convergence </a:t>
            </a:r>
            <a:r>
              <a:rPr lang="fr-FR" baseline="0" dirty="0" err="1" smtClean="0"/>
              <a:t>acceleration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inspired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dirty="0" smtClean="0"/>
              <a:t> the FE code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6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material</a:t>
            </a:r>
            <a:r>
              <a:rPr lang="fr-FR" dirty="0" smtClean="0"/>
              <a:t>,</a:t>
            </a:r>
            <a:r>
              <a:rPr lang="fr-FR" baseline="0" dirty="0" smtClean="0"/>
              <a:t> the 1st one has a simple </a:t>
            </a:r>
            <a:r>
              <a:rPr lang="fr-FR" baseline="0" dirty="0" err="1" smtClean="0"/>
              <a:t>elastic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beavior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available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amitex</a:t>
            </a:r>
            <a:endParaRPr lang="fr-FR" baseline="0" dirty="0" smtClean="0"/>
          </a:p>
          <a:p>
            <a:r>
              <a:rPr lang="fr-FR" baseline="0" dirty="0" smtClean="0"/>
              <a:t>The 2</a:t>
            </a:r>
            <a:r>
              <a:rPr lang="fr-FR" baseline="30000" dirty="0" smtClean="0"/>
              <a:t>nd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user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behavior</a:t>
            </a:r>
            <a:endParaRPr lang="fr-FR" baseline="0" dirty="0" smtClean="0"/>
          </a:p>
          <a:p>
            <a:r>
              <a:rPr lang="fr-FR" baseline="0" dirty="0" smtClean="0"/>
              <a:t>For the first one,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let Lib </a:t>
            </a:r>
            <a:r>
              <a:rPr lang="fr-FR" baseline="0" dirty="0" err="1" smtClean="0"/>
              <a:t>blank</a:t>
            </a:r>
            <a:r>
              <a:rPr lang="fr-FR" baseline="0" dirty="0" smtClean="0"/>
              <a:t> and set </a:t>
            </a:r>
            <a:r>
              <a:rPr lang="fr-FR" baseline="0" dirty="0" err="1" smtClean="0"/>
              <a:t>law</a:t>
            </a:r>
            <a:r>
              <a:rPr lang="fr-FR" baseline="0" dirty="0" smtClean="0"/>
              <a:t>= </a:t>
            </a:r>
            <a:r>
              <a:rPr lang="fr-FR" baseline="0" dirty="0" err="1" smtClean="0"/>
              <a:t>elasiso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isotropic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elasticity</a:t>
            </a:r>
            <a:endParaRPr lang="fr-FR" baseline="0" dirty="0" smtClean="0"/>
          </a:p>
          <a:p>
            <a:r>
              <a:rPr lang="fr-FR" baseline="0" dirty="0" smtClean="0"/>
              <a:t>For the second,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inform</a:t>
            </a:r>
            <a:r>
              <a:rPr lang="fr-FR" baseline="0" dirty="0" smtClean="0"/>
              <a:t> Lib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the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path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dynamic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library</a:t>
            </a:r>
            <a:r>
              <a:rPr lang="fr-FR" baseline="0" dirty="0" smtClean="0"/>
              <a:t> and Law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name</a:t>
            </a:r>
            <a:r>
              <a:rPr lang="fr-FR" baseline="0" dirty="0" smtClean="0"/>
              <a:t> of the user </a:t>
            </a:r>
            <a:r>
              <a:rPr lang="fr-FR" baseline="0" dirty="0" err="1" smtClean="0"/>
              <a:t>function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D96A83-8621-43B6-A89E-FFAFBAC42C4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649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604963"/>
            <a:ext cx="7772400" cy="1470025"/>
          </a:xfrm>
        </p:spPr>
        <p:txBody>
          <a:bodyPr/>
          <a:lstStyle>
            <a:lvl1pPr algn="ctr">
              <a:defRPr b="1">
                <a:effectLst/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2997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pic>
        <p:nvPicPr>
          <p:cNvPr id="10" name="Image 9" descr="bandeau_text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2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48425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Espace réservé pour une image  11"/>
          <p:cNvSpPr>
            <a:spLocks noGrp="1"/>
          </p:cNvSpPr>
          <p:nvPr>
            <p:ph type="pic" sz="quarter" idx="14"/>
          </p:nvPr>
        </p:nvSpPr>
        <p:spPr>
          <a:xfrm>
            <a:off x="3311999" y="3311999"/>
            <a:ext cx="5832000" cy="2124000"/>
          </a:xfrm>
          <a:solidFill>
            <a:srgbClr val="666666"/>
          </a:solidFill>
        </p:spPr>
        <p:txBody>
          <a:bodyPr rtlCol="0" anchor="ctr">
            <a:noAutofit/>
          </a:bodyPr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12"/>
          <p:cNvSpPr>
            <a:spLocks noGrp="1"/>
          </p:cNvSpPr>
          <p:nvPr>
            <p:ph type="dt" sz="half" idx="15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9117B-7683-420D-B7FA-B190882BBC91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CCE7DA18-62A4-4AC1-BA57-333A38148C4B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Espace réservé du pied de page 14"/>
          <p:cNvSpPr>
            <a:spLocks noGrp="1"/>
          </p:cNvSpPr>
          <p:nvPr>
            <p:ph type="ftr" sz="quarter" idx="17"/>
          </p:nvPr>
        </p:nvSpPr>
        <p:spPr>
          <a:xfrm>
            <a:off x="5435600" y="6305550"/>
            <a:ext cx="25558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white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4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8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1429696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5445224"/>
            <a:ext cx="4788464" cy="288032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3312000" y="3312000"/>
            <a:ext cx="1944000" cy="2124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256000" y="3312000"/>
            <a:ext cx="1944000" cy="21240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7200000" y="3312000"/>
            <a:ext cx="1944000" cy="21240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Espace réservé de la date 13"/>
          <p:cNvSpPr>
            <a:spLocks noGrp="1"/>
          </p:cNvSpPr>
          <p:nvPr>
            <p:ph type="dt" sz="half" idx="23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8EC3-DF7A-44BB-8434-53982ECF2B16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11" name="Espace réservé du numéro de diapositive 1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2EE79024-FBC7-4630-AF55-107C96F789F1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12" name="Espace réservé du pied de page 15"/>
          <p:cNvSpPr>
            <a:spLocks noGrp="1"/>
          </p:cNvSpPr>
          <p:nvPr>
            <p:ph type="ftr" sz="quarter" idx="25"/>
          </p:nvPr>
        </p:nvSpPr>
        <p:spPr>
          <a:xfrm>
            <a:off x="5435600" y="6305550"/>
            <a:ext cx="25558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white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4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rcalai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72000" y="1949598"/>
            <a:ext cx="5364496" cy="4719761"/>
          </a:xfrm>
        </p:spPr>
        <p:txBody>
          <a:bodyPr anchor="t"/>
          <a:lstStyle>
            <a:lvl1pPr algn="l">
              <a:lnSpc>
                <a:spcPts val="2800"/>
              </a:lnSpc>
              <a:defRPr sz="22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672000" y="260649"/>
            <a:ext cx="5292488" cy="1584176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None/>
              <a:defRPr sz="85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C900C-000C-4608-BC62-5FC8AB589E27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7"/>
          <p:cNvSpPr>
            <a:spLocks noGrp="1"/>
          </p:cNvSpPr>
          <p:nvPr>
            <p:ph type="sldNum" sz="quarter" idx="11"/>
          </p:nvPr>
        </p:nvSpPr>
        <p:spPr>
          <a:xfrm>
            <a:off x="576263" y="5876925"/>
            <a:ext cx="27003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5F3F2C7F-F74F-4F6B-8CE8-2F960764EFC5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576263" y="5445125"/>
            <a:ext cx="2700337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fr-FR" sz="1800" smtClean="0">
                <a:solidFill>
                  <a:prstClr val="white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86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spcAft>
                <a:spcPts val="1500"/>
              </a:spcAft>
              <a:defRPr/>
            </a:lvl1pPr>
            <a:lvl2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2pPr>
            <a:lvl3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3pPr>
            <a:lvl4pPr marL="361950" indent="0">
              <a:lnSpc>
                <a:spcPts val="2800"/>
              </a:lnSpc>
              <a:buFont typeface="Arial" pitchFamily="34" charset="0"/>
              <a:buNone/>
              <a:tabLst>
                <a:tab pos="8077200" algn="r"/>
              </a:tabLst>
              <a:defRPr sz="2200"/>
            </a:lvl4pPr>
            <a:lvl5pPr marL="361950" indent="0">
              <a:lnSpc>
                <a:spcPts val="2800"/>
              </a:lnSpc>
              <a:buNone/>
              <a:tabLst>
                <a:tab pos="8077200" algn="r"/>
              </a:tabLst>
              <a:defRPr sz="2200"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D1699-9550-4ECE-BB82-B69E800248BA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BB6C8FB9-B97D-41F9-83C7-E509B9FB9D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418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D6079-D61B-4C42-809D-D0FA305439C5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88D4C954-7C9F-43FE-9973-185D204DCB3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711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1" name="Espace réservé du contenu 20"/>
          <p:cNvSpPr>
            <a:spLocks noGrp="1"/>
          </p:cNvSpPr>
          <p:nvPr>
            <p:ph sz="quarter" idx="20"/>
          </p:nvPr>
        </p:nvSpPr>
        <p:spPr>
          <a:xfrm>
            <a:off x="5148000" y="2016000"/>
            <a:ext cx="3492000" cy="369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6510E-AE94-43B4-92EF-C1E353C29F52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2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169EF76-EDE9-486E-9C3C-FF35D654F7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41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3 vis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68760"/>
            <a:ext cx="4428048" cy="496855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5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148000" y="2016000"/>
            <a:ext cx="3492000" cy="1980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Espace réservé du contenu 20"/>
          <p:cNvSpPr>
            <a:spLocks noGrp="1"/>
          </p:cNvSpPr>
          <p:nvPr>
            <p:ph sz="quarter" idx="22"/>
          </p:nvPr>
        </p:nvSpPr>
        <p:spPr>
          <a:xfrm>
            <a:off x="5148000" y="3999600"/>
            <a:ext cx="1746000" cy="1695600"/>
          </a:xfrm>
          <a:solidFill>
            <a:srgbClr val="808080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7" name="Espace réservé du contenu 20"/>
          <p:cNvSpPr>
            <a:spLocks noGrp="1"/>
          </p:cNvSpPr>
          <p:nvPr>
            <p:ph sz="quarter" idx="23"/>
          </p:nvPr>
        </p:nvSpPr>
        <p:spPr>
          <a:xfrm>
            <a:off x="6894000" y="3999600"/>
            <a:ext cx="1746000" cy="1695600"/>
          </a:xfrm>
          <a:solidFill>
            <a:srgbClr val="B2B2B2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3F09-02EB-4414-8E03-EA2DCCC6FEC9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5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354F8632-4A9D-4C49-99F0-BDBE254F71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731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3707506"/>
            <a:ext cx="8172464" cy="252980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contenu 20"/>
          <p:cNvSpPr>
            <a:spLocks noGrp="1"/>
          </p:cNvSpPr>
          <p:nvPr>
            <p:ph sz="quarter" idx="21"/>
          </p:nvPr>
        </p:nvSpPr>
        <p:spPr>
          <a:xfrm>
            <a:off x="576000" y="1458000"/>
            <a:ext cx="8064000" cy="1908000"/>
          </a:xfrm>
          <a:solidFill>
            <a:srgbClr val="666666"/>
          </a:solidFill>
        </p:spPr>
        <p:txBody>
          <a:bodyPr anchor="ctr"/>
          <a:lstStyle>
            <a:lvl1pPr marL="0" indent="0"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B511-EF54-45BA-94A9-15F61A4ABB67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23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1BF88E10-9C13-4B57-8E45-CFA2C33F13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55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bandeau_page_car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15"/>
          <p:cNvSpPr>
            <a:spLocks noGrp="1"/>
          </p:cNvSpPr>
          <p:nvPr>
            <p:ph sz="quarter" idx="15"/>
          </p:nvPr>
        </p:nvSpPr>
        <p:spPr>
          <a:xfrm>
            <a:off x="378000" y="836613"/>
            <a:ext cx="8460000" cy="51847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F0C4B-666D-4D6C-A0B7-9B645D3F102C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5CE806CB-3113-4C6D-8A75-7C9F325BA0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8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07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8" descr="car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846138"/>
            <a:ext cx="8459787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9" descr="bandeau_page_car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Espace réservé du graphique 32"/>
          <p:cNvSpPr>
            <a:spLocks noGrp="1"/>
          </p:cNvSpPr>
          <p:nvPr>
            <p:ph type="chart" sz="quarter" idx="13"/>
          </p:nvPr>
        </p:nvSpPr>
        <p:spPr>
          <a:xfrm>
            <a:off x="899592" y="5157788"/>
            <a:ext cx="3240360" cy="863600"/>
          </a:xfrm>
        </p:spPr>
        <p:txBody>
          <a:bodyPr rtlCol="0" anchor="ctr">
            <a:noAutofit/>
          </a:bodyPr>
          <a:lstStyle>
            <a:lvl1pPr marL="0" indent="0" algn="ctr">
              <a:defRPr sz="1200"/>
            </a:lvl1pPr>
          </a:lstStyle>
          <a:p>
            <a:pPr lvl="0"/>
            <a:r>
              <a:rPr lang="fr-FR" noProof="0" smtClean="0"/>
              <a:t>Cliquez sur l'icône pour ajouter un graphique</a:t>
            </a:r>
            <a:endParaRPr lang="fr-FR" noProof="0" dirty="0"/>
          </a:p>
        </p:txBody>
      </p:sp>
      <p:sp>
        <p:nvSpPr>
          <p:cNvPr id="5" name="Espace réservé de la date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9C167-1326-4D0D-8396-F0CE03FE95AD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|  PAGE </a:t>
            </a:r>
            <a:fld id="{8547BE70-21CC-4F36-AEFC-2F354763E1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Espace réservé du pied de page 7"/>
          <p:cNvSpPr>
            <a:spLocks noGrp="1"/>
          </p:cNvSpPr>
          <p:nvPr>
            <p:ph type="ftr" sz="quarter" idx="16"/>
          </p:nvPr>
        </p:nvSpPr>
        <p:spPr>
          <a:xfrm>
            <a:off x="2051050" y="6305550"/>
            <a:ext cx="59404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black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18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30932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 dirty="0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311812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8" descr="bandeau_intercalai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0"/>
            <a:ext cx="583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9" descr="bandeau_dernièr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>
            <a:fillRect/>
          </a:stretch>
        </p:blipFill>
        <p:spPr bwMode="auto">
          <a:xfrm>
            <a:off x="3309938" y="0"/>
            <a:ext cx="5834062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8800" y="5799600"/>
            <a:ext cx="1897200" cy="943200"/>
          </a:xfrm>
        </p:spPr>
        <p:txBody>
          <a:bodyPr anchor="t"/>
          <a:lstStyle>
            <a:lvl1pPr>
              <a:lnSpc>
                <a:spcPts val="1200"/>
              </a:lnSpc>
              <a:defRPr sz="850" b="0" cap="none" baseline="0">
                <a:solidFill>
                  <a:schemeClr val="bg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39505" y="5799600"/>
            <a:ext cx="3552775" cy="943200"/>
          </a:xfrm>
        </p:spPr>
        <p:txBody>
          <a:bodyPr/>
          <a:lstStyle>
            <a:lvl1pPr marL="0" indent="0">
              <a:lnSpc>
                <a:spcPts val="1200"/>
              </a:lnSpc>
              <a:spcAft>
                <a:spcPts val="0"/>
              </a:spcAft>
              <a:buFont typeface="Arial" pitchFamily="34" charset="0"/>
              <a:buNone/>
              <a:defRPr sz="800">
                <a:solidFill>
                  <a:schemeClr val="bg1"/>
                </a:solidFill>
              </a:defRPr>
            </a:lvl1pPr>
            <a:lvl2pPr marL="0" indent="0">
              <a:lnSpc>
                <a:spcPts val="1200"/>
              </a:lnSpc>
              <a:spcBef>
                <a:spcPts val="800"/>
              </a:spcBef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2pPr>
            <a:lvl3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3pPr>
            <a:lvl4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4pPr>
            <a:lvl5pPr marL="0" indent="0">
              <a:lnSpc>
                <a:spcPts val="1200"/>
              </a:lnSpc>
              <a:buFont typeface="Arial" pitchFamily="34" charset="0"/>
              <a:buNone/>
              <a:defRPr sz="65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535BB-F6A9-4722-BBE8-E1211419950E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0"/>
          <p:cNvSpPr>
            <a:spLocks noGrp="1"/>
          </p:cNvSpPr>
          <p:nvPr>
            <p:ph type="sldNum" sz="quarter" idx="11"/>
          </p:nvPr>
        </p:nvSpPr>
        <p:spPr>
          <a:xfrm>
            <a:off x="576263" y="5445125"/>
            <a:ext cx="111918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709CC403-D558-4AE5-AE9F-08A680FC76E7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1"/>
          <p:cNvSpPr>
            <a:spLocks noGrp="1"/>
          </p:cNvSpPr>
          <p:nvPr>
            <p:ph type="ftr" sz="quarter" idx="12"/>
          </p:nvPr>
        </p:nvSpPr>
        <p:spPr>
          <a:xfrm>
            <a:off x="576263" y="5876925"/>
            <a:ext cx="2663825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>
              <a:spcBef>
                <a:spcPct val="0"/>
              </a:spcBef>
              <a:defRPr/>
            </a:pPr>
            <a:r>
              <a:rPr lang="fr-FR" sz="1800" smtClean="0">
                <a:solidFill>
                  <a:prstClr val="white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59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8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48425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9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48425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 dirty="0"/>
          </a:p>
        </p:txBody>
      </p:sp>
      <p:sp>
        <p:nvSpPr>
          <p:cNvPr id="11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395536" y="648425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7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48425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16725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395536" y="6444335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au_titre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3310128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 anchorCtr="0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 anchorCtr="0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0" y="4509120"/>
            <a:ext cx="4788464" cy="1224136"/>
          </a:xfr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dirty="0" smtClean="0"/>
              <a:t>Nom événement | Prénom Nom</a:t>
            </a:r>
            <a:endParaRPr lang="fr-FR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60000" y="6305192"/>
            <a:ext cx="1450504" cy="365125"/>
          </a:xfrm>
          <a:prstGeom prst="rect">
            <a:avLst/>
          </a:prstGeom>
        </p:spPr>
        <p:txBody>
          <a:bodyPr/>
          <a:lstStyle/>
          <a:p>
            <a:fld id="{CE59FCAF-56C1-4A1C-848C-28654E8DE5DA}" type="datetime4">
              <a:rPr lang="fr-FR" smtClean="0"/>
              <a:t>13 octobre 2022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5"/>
          </p:nvPr>
        </p:nvSpPr>
        <p:spPr>
          <a:xfrm>
            <a:off x="8025304" y="6303598"/>
            <a:ext cx="111869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|  PAGE </a:t>
            </a:r>
            <a:fld id="{AEFB9B6D-867A-40B8-ACB0-35CC9F272C9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6096" y="6305192"/>
            <a:ext cx="25554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8" descr="bandeau_titr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0000" y="1855288"/>
            <a:ext cx="4788464" cy="2653832"/>
          </a:xfrm>
        </p:spPr>
        <p:txBody>
          <a:bodyPr anchor="t"/>
          <a:lstStyle>
            <a:lvl1pPr>
              <a:lnSpc>
                <a:spcPts val="3800"/>
              </a:lnSpc>
              <a:defRPr sz="2800" b="0" cap="all" baseline="0">
                <a:solidFill>
                  <a:srgbClr val="66666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60000" y="5805264"/>
            <a:ext cx="4788464" cy="504056"/>
          </a:xfrm>
        </p:spPr>
        <p:txBody>
          <a:bodyPr anchor="b"/>
          <a:lstStyle>
            <a:lvl1pPr marL="0" indent="0" algn="l">
              <a:buNone/>
              <a:defRPr sz="1550" cap="all" baseline="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3960000" y="4509120"/>
            <a:ext cx="4788464" cy="1224136"/>
          </a:xfrm>
        </p:spPr>
        <p:txBody>
          <a:bodyPr anchor="b"/>
          <a:lstStyle>
            <a:lvl1pPr marL="0" indent="0">
              <a:buFont typeface="Arial" pitchFamily="34" charset="0"/>
              <a:buNone/>
              <a:defRPr sz="850" b="0">
                <a:solidFill>
                  <a:srgbClr val="666666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e la date 10"/>
          <p:cNvSpPr>
            <a:spLocks noGrp="1"/>
          </p:cNvSpPr>
          <p:nvPr>
            <p:ph type="dt" sz="half" idx="14"/>
          </p:nvPr>
        </p:nvSpPr>
        <p:spPr>
          <a:xfrm>
            <a:off x="3959225" y="6305550"/>
            <a:ext cx="1450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4B0F-4654-4965-9B7A-12C7A8E74488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7" name="Espace réservé du numéro de diapositive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>
                <a:solidFill>
                  <a:prstClr val="white"/>
                </a:solidFill>
              </a:rPr>
              <a:t>|  PAGE </a:t>
            </a:r>
            <a:fld id="{D28C3728-B85D-4FE1-8A8D-1592627DB00D}" type="slidenum">
              <a:rPr lang="fr-FR">
                <a:solidFill>
                  <a:prstClr val="white"/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Espace réservé du pied de page 12"/>
          <p:cNvSpPr>
            <a:spLocks noGrp="1"/>
          </p:cNvSpPr>
          <p:nvPr>
            <p:ph type="ftr" sz="quarter" idx="16"/>
          </p:nvPr>
        </p:nvSpPr>
        <p:spPr>
          <a:xfrm>
            <a:off x="5435600" y="6305550"/>
            <a:ext cx="25558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>
              <a:spcBef>
                <a:spcPct val="0"/>
              </a:spcBef>
              <a:defRPr/>
            </a:pPr>
            <a:r>
              <a:rPr lang="fr-FR" sz="1800" smtClean="0">
                <a:solidFill>
                  <a:prstClr val="white"/>
                </a:solidFill>
                <a:latin typeface="Arial" charset="0"/>
              </a:rPr>
              <a:t>CEA | 01/02/2013</a:t>
            </a:r>
            <a:endParaRPr lang="fr-FR" sz="180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3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274638"/>
            <a:ext cx="6923088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 style du titre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modifier les styles du texte du masque</a:t>
            </a:r>
          </a:p>
          <a:p>
            <a:pPr lvl="1"/>
            <a:r>
              <a:rPr lang="en-GB" smtClean="0"/>
              <a:t>Deuxième niveau</a:t>
            </a:r>
          </a:p>
          <a:p>
            <a:pPr lvl="2"/>
            <a:r>
              <a:rPr lang="en-GB" smtClean="0"/>
              <a:t>Troisième niveau</a:t>
            </a:r>
          </a:p>
          <a:p>
            <a:pPr lvl="3"/>
            <a:r>
              <a:rPr lang="en-GB" smtClean="0"/>
              <a:t>Quatrième niveau</a:t>
            </a:r>
          </a:p>
          <a:p>
            <a:pPr lvl="4"/>
            <a:r>
              <a:rPr lang="en-GB" smtClean="0"/>
              <a:t>Cinquième niveau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9356" y="64817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/>
            </a:lvl1pPr>
          </a:lstStyle>
          <a:p>
            <a:fld id="{50F6DA31-4986-4FB4-94D8-86DB5B669194}" type="slidenum">
              <a:rPr lang="fr-FR"/>
              <a:pPr/>
              <a:t>‹N°›</a:t>
            </a:fld>
            <a:endParaRPr lang="fr-FR"/>
          </a:p>
        </p:txBody>
      </p:sp>
      <p:pic>
        <p:nvPicPr>
          <p:cNvPr id="9" name="Image 8" descr="bandeau_texte.png"/>
          <p:cNvPicPr>
            <a:picLocks noChangeAspect="1"/>
          </p:cNvPicPr>
          <p:nvPr userDrawn="1"/>
        </p:nvPicPr>
        <p:blipFill>
          <a:blip r:embed="rId10" cstate="screen"/>
          <a:stretch>
            <a:fillRect/>
          </a:stretch>
        </p:blipFill>
        <p:spPr>
          <a:xfrm>
            <a:off x="0" y="0"/>
            <a:ext cx="9144000" cy="955548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41300" y="6481763"/>
            <a:ext cx="7704856" cy="365125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r>
              <a:rPr lang="fr-FR" smtClean="0"/>
              <a:t>CEA | 01/02/2013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3" r:id="rId8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7" descr="bandeau_text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1300" y="52388"/>
            <a:ext cx="7237413" cy="90963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76263" y="1268413"/>
            <a:ext cx="81724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76263" y="6305550"/>
            <a:ext cx="1450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B8CED-A3B8-448E-9E02-E4A17C7C139D}" type="datetime4">
              <a:rPr lang="fr-FR" smtClean="0">
                <a:solidFill>
                  <a:prstClr val="white"/>
                </a:solidFill>
              </a:rPr>
              <a:t>13 octobre 2022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24813" y="6303963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666666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|  PAGE </a:t>
            </a:r>
            <a:fld id="{1737E9D9-FE24-418F-AD2B-8AE9918F93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47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</a:defRPr>
      </a:lvl9pPr>
    </p:titleStyle>
    <p:bodyStyle>
      <a:lvl1pPr marL="923925" indent="-923925" algn="l" rtl="0" eaLnBrk="0" fontAlgn="base" hangingPunct="0">
        <a:spcBef>
          <a:spcPct val="0"/>
        </a:spcBef>
        <a:spcAft>
          <a:spcPts val="400"/>
        </a:spcAft>
        <a:buFont typeface="Arial" charset="0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360363" indent="-360363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90000"/>
        <a:buBlip>
          <a:blip r:embed="rId15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2pPr>
      <a:lvl3pPr marL="361950" indent="55245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36000"/>
        <a:buFont typeface="Arial" charset="0"/>
        <a:defRPr sz="1600" kern="1200">
          <a:solidFill>
            <a:srgbClr val="666666"/>
          </a:solidFill>
          <a:latin typeface="+mn-lt"/>
          <a:ea typeface="+mn-ea"/>
          <a:cs typeface="+mn-cs"/>
        </a:defRPr>
      </a:lvl3pPr>
      <a:lvl4pPr marL="1009650" indent="-238125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SzPct val="36000"/>
        <a:buBlip>
          <a:blip r:embed="rId16"/>
        </a:buBlip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133475" indent="-1143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lr>
          <a:srgbClr val="666666"/>
        </a:buClr>
        <a:buFont typeface="Arial" charset="0"/>
        <a:buChar char="-"/>
        <a:defRPr sz="16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mitexfftp.github.io/AMITEX/" TargetMode="Externa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44.png"/><Relationship Id="rId5" Type="http://schemas.openxmlformats.org/officeDocument/2006/relationships/image" Target="../media/image23.png"/><Relationship Id="rId15" Type="http://schemas.openxmlformats.org/officeDocument/2006/relationships/image" Target="../media/image47.png"/><Relationship Id="rId4" Type="http://schemas.openxmlformats.org/officeDocument/2006/relationships/image" Target="../media/image22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www.2decomp.org/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75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emf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10" Type="http://schemas.openxmlformats.org/officeDocument/2006/relationships/image" Target="../media/image66.png"/><Relationship Id="rId4" Type="http://schemas.openxmlformats.org/officeDocument/2006/relationships/image" Target="../media/image141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mitexfftp.github.io/AMITEX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5" Type="http://schemas.openxmlformats.org/officeDocument/2006/relationships/image" Target="../media/image32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600.png"/><Relationship Id="rId10" Type="http://schemas.openxmlformats.org/officeDocument/2006/relationships/image" Target="../media/image74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6.wmf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wmf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84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png"/><Relationship Id="rId26" Type="http://schemas.openxmlformats.org/officeDocument/2006/relationships/image" Target="../media/image112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24.png"/><Relationship Id="rId29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28" Type="http://schemas.openxmlformats.org/officeDocument/2006/relationships/image" Target="../media/image114.png"/><Relationship Id="rId19" Type="http://schemas.openxmlformats.org/officeDocument/2006/relationships/image" Target="../media/image105.png"/><Relationship Id="rId14" Type="http://schemas.openxmlformats.org/officeDocument/2006/relationships/image" Target="../media/image100.png"/><Relationship Id="rId27" Type="http://schemas.openxmlformats.org/officeDocument/2006/relationships/image" Target="../media/image113.png"/><Relationship Id="rId3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amitexfftp.github.io/AMITEX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amitexfftp.github.io/AMITEX/general/download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amitexfftp.github.io/AMITEX/user_guide/to_begin.htm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3530340" y="1509439"/>
            <a:ext cx="529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massively parallel FFT-based solver for Image-based simulation of heterogeneous </a:t>
            </a:r>
            <a:r>
              <a:rPr lang="en-GB" sz="240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1" r="20438"/>
          <a:stretch/>
        </p:blipFill>
        <p:spPr>
          <a:xfrm>
            <a:off x="4803899" y="2717925"/>
            <a:ext cx="2745613" cy="2851194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|  PAGE </a:t>
            </a:r>
            <a:fld id="{AEFB9B6D-867A-40B8-ACB0-35CC9F272C9C}" type="slidenum">
              <a:rPr lang="fr-FR" smtClean="0"/>
              <a:pPr/>
              <a:t>0</a:t>
            </a:fld>
            <a:endParaRPr lang="fr-FR" dirty="0"/>
          </a:p>
        </p:txBody>
      </p:sp>
      <p:pic>
        <p:nvPicPr>
          <p:cNvPr id="6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427" y="98630"/>
            <a:ext cx="1822103" cy="8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481990" y="5569119"/>
            <a:ext cx="43131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u="sng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GELEBART </a:t>
            </a:r>
            <a:r>
              <a:rPr lang="fr-FR" u="sng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Lionel</a:t>
            </a:r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DEROUILLAT Julien, </a:t>
            </a:r>
            <a:r>
              <a:rPr lang="fr-FR" i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Université </a:t>
            </a:r>
            <a:r>
              <a:rPr lang="fr-FR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Paris-Saclay, CEA</a:t>
            </a:r>
          </a:p>
          <a:p>
            <a:pPr algn="just"/>
            <a:endParaRPr lang="fr-FR" dirty="0" smtClean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Internships</a:t>
            </a:r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DOUCET </a:t>
            </a:r>
            <a:r>
              <a:rPr lang="fr-FR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Nicolas (</a:t>
            </a:r>
            <a:r>
              <a:rPr lang="fr-FR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internship</a:t>
            </a:r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DUVERGE Jérémy</a:t>
            </a:r>
          </a:p>
          <a:p>
            <a:pPr algn="just"/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PhD : CHEN Yang (</a:t>
            </a:r>
            <a:r>
              <a:rPr lang="fr-FR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U. Bath), MARANO Aldo (</a:t>
            </a:r>
            <a:r>
              <a:rPr lang="fr-FR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@ONERA)</a:t>
            </a:r>
          </a:p>
          <a:p>
            <a:pPr algn="just"/>
            <a:r>
              <a:rPr lang="fr-FR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 Doc : OUAKI Franck, NKOUMBOU-KAPTCHOUANG Noé-Brice </a:t>
            </a:r>
          </a:p>
          <a:p>
            <a:pPr algn="just"/>
            <a:endParaRPr lang="fr-FR" sz="1050" dirty="0">
              <a:solidFill>
                <a:schemeClr val="tx2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1910" y="828806"/>
            <a:ext cx="45784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fr-FR" sz="1600" dirty="0">
                <a:hlinkClick r:id="rId5"/>
              </a:rPr>
              <a:t>https://amitexfftp.github.io/AMITEX/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6854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7293" y="998730"/>
            <a:ext cx="369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Modified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Discrete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Green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562110" y="934135"/>
            <a:ext cx="372252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2015, post-doc F.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Ouaki</a:t>
            </a:r>
            <a:endParaRPr lang="fr-F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Simultaneously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CR 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Mécanique, Willot 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2015 </a:t>
            </a:r>
            <a:r>
              <a:rPr lang="en-GB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ZoneTexte 254"/>
              <p:cNvSpPr txBox="1"/>
              <p:nvPr/>
            </p:nvSpPr>
            <p:spPr>
              <a:xfrm>
                <a:off x="694486" y="2491842"/>
                <a:ext cx="73026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Finite </a:t>
                </a:r>
                <a:r>
                  <a:rPr kumimoji="0" lang="fr-FR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Difference</a:t>
                </a: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</a:t>
                </a:r>
                <a:r>
                  <a:rPr kumimoji="0" lang="fr-FR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based</a:t>
                </a:r>
                <a:r>
                  <a:rPr kumimoji="0" lang="fr-FR" sz="14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DISCRETE GREEN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400" b="1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fr-FR" sz="1400" b="1" i="0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kumimoji="0" lang="fr-FR" sz="1400" b="1" i="0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0" lang="fr-FR" sz="14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</a:t>
                </a:r>
                <a:r>
                  <a:rPr kumimoji="0" lang="fr-FR" sz="1400" b="1" i="1" u="none" strike="noStrike" kern="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(</a:t>
                </a:r>
                <a:r>
                  <a:rPr kumimoji="0" lang="fr-FR" sz="1400" b="1" i="1" u="none" strike="noStrike" kern="0" cap="none" spc="0" normalizeH="0" noProof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same</a:t>
                </a:r>
                <a:r>
                  <a:rPr kumimoji="0" lang="fr-FR" sz="1400" b="1" i="1" u="none" strike="noStrike" kern="0" cap="none" spc="0" normalizeH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as Willot 2015)</a:t>
                </a:r>
                <a:endParaRPr kumimoji="0" lang="fr-FR" sz="14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55" name="ZoneTexte 2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86" y="2491842"/>
                <a:ext cx="7302647" cy="307777"/>
              </a:xfrm>
              <a:prstGeom prst="rect">
                <a:avLst/>
              </a:prstGeom>
              <a:blipFill>
                <a:blip r:embed="rId3"/>
                <a:stretch>
                  <a:fillRect l="-167" t="-6000" b="-1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/>
          <p:cNvGrpSpPr/>
          <p:nvPr/>
        </p:nvGrpSpPr>
        <p:grpSpPr>
          <a:xfrm>
            <a:off x="1239087" y="3373360"/>
            <a:ext cx="3240360" cy="962583"/>
            <a:chOff x="286463" y="2750200"/>
            <a:chExt cx="3240360" cy="962583"/>
          </a:xfrm>
        </p:grpSpPr>
        <p:grpSp>
          <p:nvGrpSpPr>
            <p:cNvPr id="258" name="Groupe 257"/>
            <p:cNvGrpSpPr/>
            <p:nvPr/>
          </p:nvGrpSpPr>
          <p:grpSpPr>
            <a:xfrm>
              <a:off x="286463" y="2766964"/>
              <a:ext cx="942151" cy="945819"/>
              <a:chOff x="521550" y="4066617"/>
              <a:chExt cx="942151" cy="945819"/>
            </a:xfrm>
          </p:grpSpPr>
          <p:grpSp>
            <p:nvGrpSpPr>
              <p:cNvPr id="268" name="Groupe 267"/>
              <p:cNvGrpSpPr/>
              <p:nvPr/>
            </p:nvGrpSpPr>
            <p:grpSpPr>
              <a:xfrm>
                <a:off x="521550" y="4066617"/>
                <a:ext cx="942151" cy="945819"/>
                <a:chOff x="700666" y="4260285"/>
                <a:chExt cx="942151" cy="945819"/>
              </a:xfrm>
            </p:grpSpPr>
            <p:grpSp>
              <p:nvGrpSpPr>
                <p:cNvPr id="271" name="Groupe 270"/>
                <p:cNvGrpSpPr/>
                <p:nvPr/>
              </p:nvGrpSpPr>
              <p:grpSpPr>
                <a:xfrm>
                  <a:off x="722999" y="4280624"/>
                  <a:ext cx="900100" cy="900100"/>
                  <a:chOff x="1511660" y="2078850"/>
                  <a:chExt cx="900100" cy="900100"/>
                </a:xfrm>
              </p:grpSpPr>
              <p:grpSp>
                <p:nvGrpSpPr>
                  <p:cNvPr id="308" name="Groupe 307"/>
                  <p:cNvGrpSpPr/>
                  <p:nvPr/>
                </p:nvGrpSpPr>
                <p:grpSpPr>
                  <a:xfrm>
                    <a:off x="1511660" y="2078850"/>
                    <a:ext cx="900100" cy="900100"/>
                    <a:chOff x="1511660" y="2078850"/>
                    <a:chExt cx="900100" cy="900100"/>
                  </a:xfrm>
                </p:grpSpPr>
                <p:sp>
                  <p:nvSpPr>
                    <p:cNvPr id="334" name="Rectangle 333"/>
                    <p:cNvSpPr/>
                    <p:nvPr/>
                  </p:nvSpPr>
                  <p:spPr bwMode="auto">
                    <a:xfrm>
                      <a:off x="1511660" y="2078850"/>
                      <a:ext cx="900100" cy="900100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cxnSp>
                  <p:nvCxnSpPr>
                    <p:cNvPr id="335" name="Connecteur droit 334"/>
                    <p:cNvCxnSpPr/>
                    <p:nvPr/>
                  </p:nvCxnSpPr>
                  <p:spPr bwMode="auto">
                    <a:xfrm>
                      <a:off x="1691680" y="2078850"/>
                      <a:ext cx="0" cy="90010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6" name="Connecteur droit 335"/>
                    <p:cNvCxnSpPr/>
                    <p:nvPr/>
                  </p:nvCxnSpPr>
                  <p:spPr bwMode="auto">
                    <a:xfrm>
                      <a:off x="1871700" y="2078850"/>
                      <a:ext cx="0" cy="90010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7" name="Connecteur droit 336"/>
                    <p:cNvCxnSpPr/>
                    <p:nvPr/>
                  </p:nvCxnSpPr>
                  <p:spPr bwMode="auto">
                    <a:xfrm>
                      <a:off x="2051720" y="2078850"/>
                      <a:ext cx="0" cy="90010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8" name="Connecteur droit 337"/>
                    <p:cNvCxnSpPr/>
                    <p:nvPr/>
                  </p:nvCxnSpPr>
                  <p:spPr bwMode="auto">
                    <a:xfrm>
                      <a:off x="2231740" y="2078850"/>
                      <a:ext cx="0" cy="90010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39" name="Connecteur droit 338"/>
                    <p:cNvCxnSpPr/>
                    <p:nvPr/>
                  </p:nvCxnSpPr>
                  <p:spPr bwMode="auto">
                    <a:xfrm>
                      <a:off x="1511660" y="2258870"/>
                      <a:ext cx="90010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40" name="Connecteur droit 339"/>
                    <p:cNvCxnSpPr/>
                    <p:nvPr/>
                  </p:nvCxnSpPr>
                  <p:spPr bwMode="auto">
                    <a:xfrm>
                      <a:off x="1511660" y="2438890"/>
                      <a:ext cx="90010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41" name="Connecteur droit 340"/>
                    <p:cNvCxnSpPr/>
                    <p:nvPr/>
                  </p:nvCxnSpPr>
                  <p:spPr bwMode="auto">
                    <a:xfrm>
                      <a:off x="1511660" y="2618910"/>
                      <a:ext cx="90010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342" name="Connecteur droit 341"/>
                    <p:cNvCxnSpPr/>
                    <p:nvPr/>
                  </p:nvCxnSpPr>
                  <p:spPr bwMode="auto">
                    <a:xfrm>
                      <a:off x="1511660" y="2798930"/>
                      <a:ext cx="900100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09" name="Ellipse 308"/>
                  <p:cNvSpPr/>
                  <p:nvPr/>
                </p:nvSpPr>
                <p:spPr bwMode="auto">
                  <a:xfrm>
                    <a:off x="1577380" y="214528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0" name="Ellipse 309"/>
                  <p:cNvSpPr/>
                  <p:nvPr/>
                </p:nvSpPr>
                <p:spPr bwMode="auto">
                  <a:xfrm>
                    <a:off x="1762680" y="214528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1" name="Ellipse 310"/>
                  <p:cNvSpPr/>
                  <p:nvPr/>
                </p:nvSpPr>
                <p:spPr bwMode="auto">
                  <a:xfrm>
                    <a:off x="1946548" y="2146522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2" name="Ellipse 311"/>
                  <p:cNvSpPr/>
                  <p:nvPr/>
                </p:nvSpPr>
                <p:spPr bwMode="auto">
                  <a:xfrm>
                    <a:off x="2121807" y="214958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3" name="Ellipse 312"/>
                  <p:cNvSpPr/>
                  <p:nvPr/>
                </p:nvSpPr>
                <p:spPr bwMode="auto">
                  <a:xfrm>
                    <a:off x="2301826" y="2145283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4" name="Ellipse 313"/>
                  <p:cNvSpPr/>
                  <p:nvPr/>
                </p:nvSpPr>
                <p:spPr bwMode="auto">
                  <a:xfrm>
                    <a:off x="1585003" y="232292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5" name="Ellipse 314"/>
                  <p:cNvSpPr/>
                  <p:nvPr/>
                </p:nvSpPr>
                <p:spPr bwMode="auto">
                  <a:xfrm>
                    <a:off x="1770303" y="232292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6" name="Ellipse 315"/>
                  <p:cNvSpPr/>
                  <p:nvPr/>
                </p:nvSpPr>
                <p:spPr bwMode="auto">
                  <a:xfrm>
                    <a:off x="1954171" y="2324162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7" name="Ellipse 316"/>
                  <p:cNvSpPr/>
                  <p:nvPr/>
                </p:nvSpPr>
                <p:spPr bwMode="auto">
                  <a:xfrm>
                    <a:off x="2129430" y="232722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8" name="Ellipse 317"/>
                  <p:cNvSpPr/>
                  <p:nvPr/>
                </p:nvSpPr>
                <p:spPr bwMode="auto">
                  <a:xfrm>
                    <a:off x="2309449" y="2322923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19" name="Ellipse 318"/>
                  <p:cNvSpPr/>
                  <p:nvPr/>
                </p:nvSpPr>
                <p:spPr bwMode="auto">
                  <a:xfrm>
                    <a:off x="1582622" y="250483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0" name="Ellipse 319"/>
                  <p:cNvSpPr/>
                  <p:nvPr/>
                </p:nvSpPr>
                <p:spPr bwMode="auto">
                  <a:xfrm>
                    <a:off x="1767922" y="250483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1" name="Ellipse 320"/>
                  <p:cNvSpPr/>
                  <p:nvPr/>
                </p:nvSpPr>
                <p:spPr bwMode="auto">
                  <a:xfrm>
                    <a:off x="1951790" y="250607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2" name="Ellipse 321"/>
                  <p:cNvSpPr/>
                  <p:nvPr/>
                </p:nvSpPr>
                <p:spPr bwMode="auto">
                  <a:xfrm>
                    <a:off x="2127049" y="2509138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3" name="Ellipse 322"/>
                  <p:cNvSpPr/>
                  <p:nvPr/>
                </p:nvSpPr>
                <p:spPr bwMode="auto">
                  <a:xfrm>
                    <a:off x="2307068" y="2504835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4" name="Ellipse 323"/>
                  <p:cNvSpPr/>
                  <p:nvPr/>
                </p:nvSpPr>
                <p:spPr bwMode="auto">
                  <a:xfrm>
                    <a:off x="1580241" y="268485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5" name="Ellipse 324"/>
                  <p:cNvSpPr/>
                  <p:nvPr/>
                </p:nvSpPr>
                <p:spPr bwMode="auto">
                  <a:xfrm>
                    <a:off x="1765541" y="2684856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6" name="Ellipse 325"/>
                  <p:cNvSpPr/>
                  <p:nvPr/>
                </p:nvSpPr>
                <p:spPr bwMode="auto">
                  <a:xfrm>
                    <a:off x="1949409" y="268609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7" name="Ellipse 326"/>
                  <p:cNvSpPr/>
                  <p:nvPr/>
                </p:nvSpPr>
                <p:spPr bwMode="auto">
                  <a:xfrm>
                    <a:off x="2124668" y="2689158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8" name="Ellipse 327"/>
                  <p:cNvSpPr/>
                  <p:nvPr/>
                </p:nvSpPr>
                <p:spPr bwMode="auto">
                  <a:xfrm>
                    <a:off x="2304687" y="2684855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29" name="Ellipse 328"/>
                  <p:cNvSpPr/>
                  <p:nvPr/>
                </p:nvSpPr>
                <p:spPr bwMode="auto">
                  <a:xfrm>
                    <a:off x="1580241" y="2862495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0" name="Ellipse 329"/>
                  <p:cNvSpPr/>
                  <p:nvPr/>
                </p:nvSpPr>
                <p:spPr bwMode="auto">
                  <a:xfrm>
                    <a:off x="1765541" y="2862495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1" name="Ellipse 330"/>
                  <p:cNvSpPr/>
                  <p:nvPr/>
                </p:nvSpPr>
                <p:spPr bwMode="auto">
                  <a:xfrm>
                    <a:off x="1949409" y="2863733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2" name="Ellipse 331"/>
                  <p:cNvSpPr/>
                  <p:nvPr/>
                </p:nvSpPr>
                <p:spPr bwMode="auto">
                  <a:xfrm>
                    <a:off x="2124668" y="2866797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333" name="Ellipse 332"/>
                  <p:cNvSpPr/>
                  <p:nvPr/>
                </p:nvSpPr>
                <p:spPr bwMode="auto">
                  <a:xfrm>
                    <a:off x="2304687" y="2862494"/>
                    <a:ext cx="45719" cy="45719"/>
                  </a:xfrm>
                  <a:prstGeom prst="ellipse">
                    <a:avLst/>
                  </a:prstGeom>
                  <a:noFill/>
                  <a:ln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72" name="Ellipse 271"/>
                <p:cNvSpPr/>
                <p:nvPr/>
              </p:nvSpPr>
              <p:spPr bwMode="auto">
                <a:xfrm>
                  <a:off x="701152" y="5157864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3" name="Ellipse 272"/>
                <p:cNvSpPr/>
                <p:nvPr/>
              </p:nvSpPr>
              <p:spPr bwMode="auto">
                <a:xfrm>
                  <a:off x="879743" y="5155857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4" name="Ellipse 273"/>
                <p:cNvSpPr/>
                <p:nvPr/>
              </p:nvSpPr>
              <p:spPr bwMode="auto">
                <a:xfrm>
                  <a:off x="1060896" y="515729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5" name="Ellipse 274"/>
                <p:cNvSpPr/>
                <p:nvPr/>
              </p:nvSpPr>
              <p:spPr bwMode="auto">
                <a:xfrm>
                  <a:off x="1239494" y="5158004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6" name="Ellipse 275"/>
                <p:cNvSpPr/>
                <p:nvPr/>
              </p:nvSpPr>
              <p:spPr bwMode="auto">
                <a:xfrm>
                  <a:off x="1420470" y="5160385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7" name="Ellipse 276"/>
                <p:cNvSpPr/>
                <p:nvPr/>
              </p:nvSpPr>
              <p:spPr bwMode="auto">
                <a:xfrm>
                  <a:off x="1596680" y="5160385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8" name="Ellipse 277"/>
                <p:cNvSpPr/>
                <p:nvPr/>
              </p:nvSpPr>
              <p:spPr bwMode="auto">
                <a:xfrm>
                  <a:off x="701146" y="497761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79" name="Ellipse 278"/>
                <p:cNvSpPr/>
                <p:nvPr/>
              </p:nvSpPr>
              <p:spPr bwMode="auto">
                <a:xfrm>
                  <a:off x="879737" y="4975603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0" name="Ellipse 279"/>
                <p:cNvSpPr/>
                <p:nvPr/>
              </p:nvSpPr>
              <p:spPr bwMode="auto">
                <a:xfrm>
                  <a:off x="1060890" y="4977036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1" name="Ellipse 280"/>
                <p:cNvSpPr/>
                <p:nvPr/>
              </p:nvSpPr>
              <p:spPr bwMode="auto">
                <a:xfrm>
                  <a:off x="1239488" y="497775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2" name="Ellipse 281"/>
                <p:cNvSpPr/>
                <p:nvPr/>
              </p:nvSpPr>
              <p:spPr bwMode="auto">
                <a:xfrm>
                  <a:off x="1420464" y="4980131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3" name="Ellipse 282"/>
                <p:cNvSpPr/>
                <p:nvPr/>
              </p:nvSpPr>
              <p:spPr bwMode="auto">
                <a:xfrm>
                  <a:off x="1596674" y="4980131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4" name="Ellipse 283"/>
                <p:cNvSpPr/>
                <p:nvPr/>
              </p:nvSpPr>
              <p:spPr bwMode="auto">
                <a:xfrm>
                  <a:off x="701570" y="4795209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5" name="Ellipse 284"/>
                <p:cNvSpPr/>
                <p:nvPr/>
              </p:nvSpPr>
              <p:spPr bwMode="auto">
                <a:xfrm>
                  <a:off x="880161" y="4793202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6" name="Ellipse 285"/>
                <p:cNvSpPr/>
                <p:nvPr/>
              </p:nvSpPr>
              <p:spPr bwMode="auto">
                <a:xfrm>
                  <a:off x="1061314" y="4794635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7" name="Ellipse 286"/>
                <p:cNvSpPr/>
                <p:nvPr/>
              </p:nvSpPr>
              <p:spPr bwMode="auto">
                <a:xfrm>
                  <a:off x="1239912" y="4795349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8" name="Ellipse 287"/>
                <p:cNvSpPr/>
                <p:nvPr/>
              </p:nvSpPr>
              <p:spPr bwMode="auto">
                <a:xfrm>
                  <a:off x="1420888" y="479773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89" name="Ellipse 288"/>
                <p:cNvSpPr/>
                <p:nvPr/>
              </p:nvSpPr>
              <p:spPr bwMode="auto">
                <a:xfrm>
                  <a:off x="1597098" y="479773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0" name="Ellipse 289"/>
                <p:cNvSpPr/>
                <p:nvPr/>
              </p:nvSpPr>
              <p:spPr bwMode="auto">
                <a:xfrm>
                  <a:off x="701570" y="4622566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1" name="Ellipse 290"/>
                <p:cNvSpPr/>
                <p:nvPr/>
              </p:nvSpPr>
              <p:spPr bwMode="auto">
                <a:xfrm>
                  <a:off x="880161" y="4620559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2" name="Ellipse 291"/>
                <p:cNvSpPr/>
                <p:nvPr/>
              </p:nvSpPr>
              <p:spPr bwMode="auto">
                <a:xfrm>
                  <a:off x="1061314" y="4621992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3" name="Ellipse 292"/>
                <p:cNvSpPr/>
                <p:nvPr/>
              </p:nvSpPr>
              <p:spPr bwMode="auto">
                <a:xfrm>
                  <a:off x="1239912" y="4622706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4" name="Ellipse 293"/>
                <p:cNvSpPr/>
                <p:nvPr/>
              </p:nvSpPr>
              <p:spPr bwMode="auto">
                <a:xfrm>
                  <a:off x="1420888" y="4625087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5" name="Ellipse 294"/>
                <p:cNvSpPr/>
                <p:nvPr/>
              </p:nvSpPr>
              <p:spPr bwMode="auto">
                <a:xfrm>
                  <a:off x="1597098" y="4625087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6" name="Ellipse 295"/>
                <p:cNvSpPr/>
                <p:nvPr/>
              </p:nvSpPr>
              <p:spPr bwMode="auto">
                <a:xfrm>
                  <a:off x="700666" y="443755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7" name="Ellipse 296"/>
                <p:cNvSpPr/>
                <p:nvPr/>
              </p:nvSpPr>
              <p:spPr bwMode="auto">
                <a:xfrm>
                  <a:off x="879257" y="4435543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8" name="Ellipse 297"/>
                <p:cNvSpPr/>
                <p:nvPr/>
              </p:nvSpPr>
              <p:spPr bwMode="auto">
                <a:xfrm>
                  <a:off x="1060410" y="4436976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99" name="Ellipse 298"/>
                <p:cNvSpPr/>
                <p:nvPr/>
              </p:nvSpPr>
              <p:spPr bwMode="auto">
                <a:xfrm>
                  <a:off x="1239008" y="4437690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0" name="Ellipse 299"/>
                <p:cNvSpPr/>
                <p:nvPr/>
              </p:nvSpPr>
              <p:spPr bwMode="auto">
                <a:xfrm>
                  <a:off x="1419984" y="4440071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1" name="Ellipse 300"/>
                <p:cNvSpPr/>
                <p:nvPr/>
              </p:nvSpPr>
              <p:spPr bwMode="auto">
                <a:xfrm>
                  <a:off x="1596194" y="4440071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2" name="Ellipse 301"/>
                <p:cNvSpPr/>
                <p:nvPr/>
              </p:nvSpPr>
              <p:spPr bwMode="auto">
                <a:xfrm>
                  <a:off x="700666" y="4262292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Ellipse 302"/>
                <p:cNvSpPr/>
                <p:nvPr/>
              </p:nvSpPr>
              <p:spPr bwMode="auto">
                <a:xfrm>
                  <a:off x="879257" y="4260285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4" name="Ellipse 303"/>
                <p:cNvSpPr/>
                <p:nvPr/>
              </p:nvSpPr>
              <p:spPr bwMode="auto">
                <a:xfrm>
                  <a:off x="1060410" y="4261718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5" name="Ellipse 304"/>
                <p:cNvSpPr/>
                <p:nvPr/>
              </p:nvSpPr>
              <p:spPr bwMode="auto">
                <a:xfrm>
                  <a:off x="1239008" y="4262432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6" name="Ellipse 305"/>
                <p:cNvSpPr/>
                <p:nvPr/>
              </p:nvSpPr>
              <p:spPr bwMode="auto">
                <a:xfrm>
                  <a:off x="1419984" y="4264813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" name="Ellipse 306"/>
                <p:cNvSpPr/>
                <p:nvPr/>
              </p:nvSpPr>
              <p:spPr bwMode="auto">
                <a:xfrm>
                  <a:off x="1596194" y="4264813"/>
                  <a:ext cx="45719" cy="45719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rgbClr val="99CC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69" name="Rectangle 268"/>
              <p:cNvSpPr/>
              <p:nvPr/>
            </p:nvSpPr>
            <p:spPr bwMode="auto">
              <a:xfrm>
                <a:off x="1082751" y="4446996"/>
                <a:ext cx="181212" cy="180020"/>
              </a:xfrm>
              <a:prstGeom prst="rect">
                <a:avLst/>
              </a:prstGeom>
              <a:noFill/>
              <a:ln w="19050" cap="flat" cmpd="sng" algn="ctr">
                <a:solidFill>
                  <a:srgbClr val="41B8F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 bwMode="auto">
              <a:xfrm>
                <a:off x="628613" y="4173775"/>
                <a:ext cx="194564" cy="179531"/>
              </a:xfrm>
              <a:prstGeom prst="rect">
                <a:avLst/>
              </a:prstGeom>
              <a:noFill/>
              <a:ln w="19050" cap="flat" cmpd="sng" algn="ctr">
                <a:solidFill>
                  <a:srgbClr val="41B8F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Rectangle 258"/>
                <p:cNvSpPr/>
                <p:nvPr/>
              </p:nvSpPr>
              <p:spPr>
                <a:xfrm>
                  <a:off x="1438340" y="2750200"/>
                  <a:ext cx="720082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𝜀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𝜎</m:t>
                        </m:r>
                        <m:r>
                          <a:rPr kumimoji="0" lang="fr-FR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59" name="Rectangle 2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8340" y="2750200"/>
                  <a:ext cx="720082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Rectangle 260"/>
                <p:cNvSpPr/>
                <p:nvPr/>
              </p:nvSpPr>
              <p:spPr>
                <a:xfrm>
                  <a:off x="1440171" y="3087018"/>
                  <a:ext cx="720082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𝑑𝑖𝑣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0" lang="en-US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𝜎</m:t>
                        </m:r>
                        <m:r>
                          <a:rPr kumimoji="0" lang="fr-FR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kumimoji="0" lang="fr-FR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61" name="Rectangle 2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0171" y="3087018"/>
                  <a:ext cx="720082" cy="307777"/>
                </a:xfrm>
                <a:prstGeom prst="rect">
                  <a:avLst/>
                </a:prstGeom>
                <a:blipFill>
                  <a:blip r:embed="rId5"/>
                  <a:stretch>
                    <a:fillRect r="-19492" b="-1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3" name="ZoneTexte 342"/>
            <p:cNvSpPr txBox="1"/>
            <p:nvPr/>
          </p:nvSpPr>
          <p:spPr>
            <a:xfrm>
              <a:off x="2333868" y="2800131"/>
              <a:ext cx="11929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a</a:t>
              </a:r>
              <a:r>
                <a:rPr lang="fr-F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t </a:t>
              </a:r>
              <a:r>
                <a:rPr lang="fr-FR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grid</a:t>
              </a:r>
              <a:r>
                <a:rPr lang="fr-F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fr-FR" dirty="0" err="1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Trebuchet MS" panose="020B0603020202020204" pitchFamily="34" charset="0"/>
                </a:rPr>
                <a:t>centers</a:t>
              </a:r>
              <a:endPara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44" name="ZoneTexte 343"/>
            <p:cNvSpPr txBox="1"/>
            <p:nvPr/>
          </p:nvSpPr>
          <p:spPr>
            <a:xfrm>
              <a:off x="2333868" y="3133358"/>
              <a:ext cx="1191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a</a:t>
              </a:r>
              <a:r>
                <a:rPr lang="fr-F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t </a:t>
              </a:r>
              <a:r>
                <a:rPr lang="fr-FR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grid</a:t>
              </a:r>
              <a:r>
                <a:rPr lang="fr-FR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603020202020204" pitchFamily="34" charset="0"/>
                </a:rPr>
                <a:t> </a:t>
              </a:r>
              <a:r>
                <a:rPr lang="fr-FR" dirty="0" smtClean="0">
                  <a:solidFill>
                    <a:schemeClr val="bg2"/>
                  </a:solidFill>
                  <a:latin typeface="Trebuchet MS" panose="020B0603020202020204" pitchFamily="34" charset="0"/>
                </a:rPr>
                <a:t>corners</a:t>
              </a:r>
              <a:endParaRPr lang="fr-FR" b="1" dirty="0" smtClean="0">
                <a:solidFill>
                  <a:schemeClr val="bg2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363400" y="4992496"/>
            <a:ext cx="4974901" cy="1219845"/>
            <a:chOff x="4246903" y="4974161"/>
            <a:chExt cx="4974901" cy="12198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4" name="Rectangle 263"/>
                <p:cNvSpPr/>
                <p:nvPr/>
              </p:nvSpPr>
              <p:spPr>
                <a:xfrm>
                  <a:off x="5176259" y="5380450"/>
                  <a:ext cx="1462917" cy="8135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𝑖</m:t>
                        </m:r>
                        <m:acc>
                          <m:accPr>
                            <m:chr m:val="̂"/>
                            <m:ctrlP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en-US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𝜎</m:t>
                            </m:r>
                          </m:e>
                        </m:acc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.</m:t>
                        </m:r>
                        <m:r>
                          <a:rPr kumimoji="0" lang="fr-FR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kumimoji="0" lang="fr-FR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̅"/>
                                <m:ctrlP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sz="1400" b="1" i="1" kern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b="1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fr-FR" sz="1400" b="1" i="1" ker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sub>
                                </m:sSub>
                              </m:e>
                            </m:acc>
                          </m:e>
                        </m:acc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>
                          <a:rPr kumimoji="0" lang="fr-FR" sz="1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𝟎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  </m:t>
                        </m:r>
                      </m:oMath>
                    </m:oMathPara>
                  </a14:m>
                  <a:endParaRPr kumimoji="0" lang="fr-FR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/>
                  </a:endParaRPr>
                </a:p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𝜀</m:t>
                            </m:r>
                          </m:e>
                        </m:acc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=</m:t>
                        </m:r>
                        <m:r>
                          <a:rPr kumimoji="0" lang="fr-FR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𝑖</m:t>
                        </m:r>
                        <m:acc>
                          <m:accPr>
                            <m:chr m:val="̂"/>
                            <m:ctrlPr>
                              <a:rPr kumimoji="0" lang="fr-FR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𝒖</m:t>
                                </m:r>
                              </m:e>
                              <m:sup>
                                <m: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∗</m:t>
                                </m:r>
                              </m:sup>
                            </m:sSup>
                          </m:e>
                        </m:acc>
                        <m:sSup>
                          <m:sSupPr>
                            <m:ctrlP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⨂</m:t>
                            </m:r>
                          </m:e>
                          <m:sup>
                            <m:r>
                              <a:rPr kumimoji="0" lang="fr-FR" sz="1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</a:rPr>
                              <m:t>𝑠𝑦𝑚</m:t>
                            </m:r>
                          </m:sup>
                        </m:sSup>
                        <m:acc>
                          <m:accPr>
                            <m:chr m:val="̃"/>
                            <m:ctrlPr>
                              <a:rPr kumimoji="0" lang="fr-FR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kumimoji="0" lang="fr-FR" sz="14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fr-FR" sz="14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endParaRPr>
                </a:p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𝜎</m:t>
                          </m:r>
                        </m:e>
                      </m:acc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kumimoji="0" lang="fr-F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: </m:t>
                      </m:r>
                      <m:acc>
                        <m:accPr>
                          <m:chr m:val="̂"/>
                          <m:ctrlP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𝜀</m:t>
                          </m:r>
                        </m:e>
                      </m:acc>
                    </m:oMath>
                  </a14:m>
                  <a:r>
                    <a:rPr kumimoji="0" lang="fr-FR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</a:rPr>
                    <a:t>+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fr-F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𝜏</m:t>
                          </m:r>
                        </m:e>
                      </m:acc>
                    </m:oMath>
                  </a14:m>
                  <a:endParaRPr kumimoji="0" lang="fr-FR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666666"/>
                    </a:solidFill>
                    <a:effectLst/>
                    <a:uLnTx/>
                    <a:uFillTx/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264" name="Rectangle 2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9" y="5380450"/>
                  <a:ext cx="1462917" cy="813556"/>
                </a:xfrm>
                <a:prstGeom prst="rect">
                  <a:avLst/>
                </a:prstGeom>
                <a:blipFill>
                  <a:blip r:embed="rId11"/>
                  <a:stretch>
                    <a:fillRect r="-26250" b="-451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5" name="Flèche droite 344"/>
            <p:cNvSpPr/>
            <p:nvPr/>
          </p:nvSpPr>
          <p:spPr>
            <a:xfrm>
              <a:off x="4653270" y="5695927"/>
              <a:ext cx="324036" cy="208348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0"/>
                </a:spcBef>
              </a:pPr>
              <a:endParaRPr lang="fr-FR" sz="1400">
                <a:solidFill>
                  <a:prstClr val="white"/>
                </a:solidFill>
              </a:endParaRPr>
            </a:p>
          </p:txBody>
        </p:sp>
        <p:sp>
          <p:nvSpPr>
            <p:cNvPr id="346" name="Flèche droite 345"/>
            <p:cNvSpPr/>
            <p:nvPr/>
          </p:nvSpPr>
          <p:spPr>
            <a:xfrm>
              <a:off x="6771217" y="5682884"/>
              <a:ext cx="324036" cy="208348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0"/>
                </a:spcBef>
              </a:pPr>
              <a:endParaRPr lang="fr-FR" sz="140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7" name="ZoneTexte 346"/>
                <p:cNvSpPr txBox="1"/>
                <p:nvPr/>
              </p:nvSpPr>
              <p:spPr>
                <a:xfrm>
                  <a:off x="7120268" y="5605191"/>
                  <a:ext cx="2101536" cy="3202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𝜀</m:t>
                            </m:r>
                          </m:e>
                        </m:acc>
                        <m:r>
                          <a:rPr lang="fr-FR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fr-FR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=−</m:t>
                        </m:r>
                        <m:acc>
                          <m:accPr>
                            <m:chr m:val="̂"/>
                            <m:ctrlPr>
                              <a:rPr lang="en-US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r>
                          <a:rPr lang="fr-F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fr-FR" sz="14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400" b="1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𝒌</m:t>
                                </m:r>
                              </m:e>
                              <m:sub>
                                <m:r>
                                  <a:rPr lang="fr-FR" sz="1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e>
                        </m:acc>
                        <m:r>
                          <a:rPr lang="fr-FR" sz="1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fr-FR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:</m:t>
                        </m:r>
                        <m:acc>
                          <m:accPr>
                            <m:chr m:val="̂"/>
                            <m:ctrlPr>
                              <a:rPr lang="fr-FR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𝜏</m:t>
                            </m:r>
                            <m:r>
                              <m:rPr>
                                <m:nor/>
                              </m:rPr>
                              <a:rPr lang="fr-FR" sz="1400" dirty="0">
                                <a:solidFill>
                                  <a:prstClr val="black"/>
                                </a:solidFill>
                                <a:latin typeface="Arial" charset="0"/>
                              </a:rPr>
                              <m:t> </m:t>
                            </m:r>
                          </m:e>
                        </m:acc>
                        <m:r>
                          <a:rPr lang="fr-FR" sz="1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𝒌</m:t>
                            </m:r>
                          </m:e>
                          <m:sub>
                            <m:r>
                              <a:rPr lang="fr-FR" sz="1400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fr-FR" sz="1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400" dirty="0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347" name="ZoneTexte 3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268" y="5605191"/>
                  <a:ext cx="2101536" cy="320216"/>
                </a:xfrm>
                <a:prstGeom prst="rect">
                  <a:avLst/>
                </a:prstGeom>
                <a:blipFill>
                  <a:blip r:embed="rId12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8" name="ZoneTexte 347"/>
            <p:cNvSpPr txBox="1"/>
            <p:nvPr/>
          </p:nvSpPr>
          <p:spPr>
            <a:xfrm>
              <a:off x="4246903" y="4974161"/>
              <a:ext cx="1012108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rgbClr val="C00000"/>
                  </a:solidFill>
                </a:rPr>
                <a:t>D</a:t>
              </a:r>
              <a:r>
                <a:rPr lang="fr-FR" dirty="0" err="1" smtClean="0">
                  <a:solidFill>
                    <a:srgbClr val="C00000"/>
                  </a:solidFill>
                </a:rPr>
                <a:t>iscrete</a:t>
              </a:r>
              <a:endParaRPr lang="fr-FR" dirty="0" smtClean="0">
                <a:solidFill>
                  <a:srgbClr val="C00000"/>
                </a:solidFill>
              </a:endParaRPr>
            </a:p>
            <a:p>
              <a:r>
                <a:rPr lang="fr-FR" dirty="0" smtClean="0"/>
                <a:t>Fourier </a:t>
              </a:r>
              <a:r>
                <a:rPr lang="fr-FR" dirty="0" err="1" smtClean="0"/>
                <a:t>Transform</a:t>
              </a:r>
              <a:endParaRPr lang="en-GB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09031" y="1589045"/>
                <a:ext cx="400533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fr-FR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fr-FR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031" y="1589045"/>
                <a:ext cx="4005336" cy="400110"/>
              </a:xfrm>
              <a:prstGeom prst="rect">
                <a:avLst/>
              </a:prstGeom>
              <a:blipFill>
                <a:blip r:embed="rId1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uble flèche horizontale 5"/>
          <p:cNvSpPr/>
          <p:nvPr/>
        </p:nvSpPr>
        <p:spPr>
          <a:xfrm>
            <a:off x="5427095" y="3703335"/>
            <a:ext cx="328578" cy="130573"/>
          </a:xfrm>
          <a:prstGeom prst="left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ZoneTexte 149"/>
          <p:cNvSpPr txBox="1"/>
          <p:nvPr/>
        </p:nvSpPr>
        <p:spPr>
          <a:xfrm>
            <a:off x="5939569" y="3605055"/>
            <a:ext cx="26228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Linear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FE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with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reduced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integration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endParaRPr lang="fr-FR" b="1" dirty="0" smtClean="0">
              <a:solidFill>
                <a:schemeClr val="accent6">
                  <a:lumMod val="60000"/>
                  <a:lumOff val="40000"/>
                </a:scheme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606918" y="5197885"/>
            <a:ext cx="3163773" cy="1291455"/>
            <a:chOff x="606918" y="5197885"/>
            <a:chExt cx="3163773" cy="1291455"/>
          </a:xfrm>
        </p:grpSpPr>
        <p:grpSp>
          <p:nvGrpSpPr>
            <p:cNvPr id="9" name="Groupe 8"/>
            <p:cNvGrpSpPr/>
            <p:nvPr/>
          </p:nvGrpSpPr>
          <p:grpSpPr>
            <a:xfrm>
              <a:off x="925232" y="5423671"/>
              <a:ext cx="2845459" cy="1065669"/>
              <a:chOff x="1808735" y="5405336"/>
              <a:chExt cx="2845459" cy="106566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9" name="Rectangle 348"/>
                  <p:cNvSpPr/>
                  <p:nvPr/>
                </p:nvSpPr>
                <p:spPr>
                  <a:xfrm>
                    <a:off x="2231739" y="5405336"/>
                    <a:ext cx="2289490" cy="73866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l"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𝒅𝒊</m:t>
                          </m:r>
                          <m:sSub>
                            <m:sSubPr>
                              <m:ctrlPr>
                                <a:rPr lang="fr-FR" sz="14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fr-FR" sz="1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</m:d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fr-FR" sz="14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fr-F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  </m:t>
                          </m:r>
                        </m:oMath>
                      </m:oMathPara>
                    </a14:m>
                    <a:endParaRPr lang="fr-FR" sz="1400" dirty="0" smtClean="0">
                      <a:solidFill>
                        <a:srgbClr val="666666"/>
                      </a:solidFill>
                      <a:latin typeface="Arial" charset="0"/>
                    </a:endParaRPr>
                  </a:p>
                  <a:p>
                    <a:pPr algn="l">
                      <a:spcBef>
                        <a:spcPct val="0"/>
                      </a:spcBef>
                    </a:pPr>
                    <a14:m>
                      <m:oMath xmlns:m="http://schemas.openxmlformats.org/officeDocument/2006/math">
                        <m:r>
                          <a:rPr lang="fr-FR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𝜀</m:t>
                        </m:r>
                        <m:r>
                          <a:rPr lang="fr-FR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fr-FR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a:rPr lang="fr-FR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𝑔𝑟𝑎</m:t>
                            </m:r>
                            <m:sSub>
                              <m:sSubPr>
                                <m:ctrlPr>
                                  <a:rPr lang="fr-FR" sz="14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fr-FR" sz="1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400" b="1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𝒖</m:t>
                                </m:r>
                              </m:e>
                            </m:d>
                            <m:r>
                              <a:rPr lang="fr-FR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fr-FR" sz="1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𝑠𝑦𝑚</m:t>
                            </m:r>
                          </m:sup>
                        </m:sSup>
                        <m:r>
                          <a:rPr lang="fr-FR" sz="1400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</m:oMath>
                    </a14:m>
                    <a:r>
                      <a:rPr lang="fr-FR" sz="1400" dirty="0" smtClean="0">
                        <a:solidFill>
                          <a:srgbClr val="666666"/>
                        </a:solidFill>
                        <a:latin typeface="Arial" charset="0"/>
                      </a:rPr>
                      <a:t>	</a:t>
                    </a:r>
                  </a:p>
                  <a:p>
                    <a:pPr algn="l">
                      <a:spcBef>
                        <a:spcPct val="0"/>
                      </a:spcBef>
                    </a:pPr>
                    <a14:m>
                      <m:oMath xmlns:m="http://schemas.openxmlformats.org/officeDocument/2006/math">
                        <m:r>
                          <a:rPr lang="en-US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𝜎</m:t>
                        </m:r>
                        <m:r>
                          <a:rPr lang="fr-FR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fr-FR" sz="1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fr-FR" sz="14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:</m:t>
                        </m:r>
                      </m:oMath>
                    </a14:m>
                    <a:r>
                      <a:rPr lang="fr-FR" sz="1400" dirty="0">
                        <a:solidFill>
                          <a:prstClr val="black"/>
                        </a:solidFill>
                        <a:latin typeface="Arial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𝜀</m:t>
                        </m:r>
                        <m:r>
                          <a:rPr lang="fr-FR" sz="14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</m:oMath>
                    </a14:m>
                    <a:r>
                      <a:rPr lang="fr-FR" sz="1400" dirty="0" smtClean="0">
                        <a:solidFill>
                          <a:srgbClr val="666666"/>
                        </a:solidFill>
                        <a:latin typeface="Arial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14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𝜏</m:t>
                        </m:r>
                      </m:oMath>
                    </a14:m>
                    <a:endParaRPr lang="fr-FR" sz="1400" dirty="0">
                      <a:solidFill>
                        <a:srgbClr val="666666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349" name="Rectangle 34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31739" y="5405336"/>
                    <a:ext cx="2289490" cy="73866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1808735" y="6194006"/>
                    <a:ext cx="2845459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b="1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𝒅𝒊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𝒅</m:t>
                            </m:r>
                          </m:sub>
                        </m:sSub>
                      </m:oMath>
                    </a14:m>
                    <a:r>
                      <a:rPr lang="en-GB" dirty="0" smtClean="0"/>
                      <a:t> &amp; </a:t>
                    </a:r>
                    <a14:m>
                      <m:oMath xmlns:m="http://schemas.openxmlformats.org/officeDocument/2006/math">
                        <m:r>
                          <a:rPr lang="fr-FR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𝑔𝑟𝑎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oMath>
                    </a14:m>
                    <a:r>
                      <a:rPr lang="en-GB" dirty="0" smtClean="0"/>
                      <a:t> : </a:t>
                    </a:r>
                    <a:r>
                      <a:rPr lang="en-GB" dirty="0" smtClean="0">
                        <a:solidFill>
                          <a:srgbClr val="FF0000"/>
                        </a:solidFill>
                      </a:rPr>
                      <a:t>d</a:t>
                    </a:r>
                    <a:r>
                      <a:rPr lang="en-GB" dirty="0" smtClean="0"/>
                      <a:t>iscrete derivatives</a:t>
                    </a:r>
                    <a:endParaRPr lang="en-GB" dirty="0"/>
                  </a:p>
                </p:txBody>
              </p:sp>
            </mc:Choice>
            <mc:Fallback xmlns=""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08735" y="6194006"/>
                    <a:ext cx="2845459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521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1" name="Rectangle 150"/>
            <p:cNvSpPr/>
            <p:nvPr/>
          </p:nvSpPr>
          <p:spPr>
            <a:xfrm>
              <a:off x="606918" y="5197885"/>
              <a:ext cx="171476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GB" dirty="0" smtClean="0"/>
                <a:t>Auxiliary problem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206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7293" y="998730"/>
            <a:ext cx="369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Modified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Discrete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Green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580367" y="5229200"/>
            <a:ext cx="8240105" cy="1636069"/>
            <a:chOff x="580367" y="5229200"/>
            <a:chExt cx="8240105" cy="1636069"/>
          </a:xfrm>
        </p:grpSpPr>
        <p:sp>
          <p:nvSpPr>
            <p:cNvPr id="29" name="ZoneTexte 28"/>
            <p:cNvSpPr txBox="1"/>
            <p:nvPr/>
          </p:nvSpPr>
          <p:spPr>
            <a:xfrm>
              <a:off x="5001765" y="5229200"/>
              <a:ext cx="1625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err="1" smtClean="0">
                  <a:solidFill>
                    <a:schemeClr val="bg1"/>
                  </a:solidFill>
                  <a:cs typeface="Arial" charset="0"/>
                </a:rPr>
                <a:t>Linear</a:t>
              </a:r>
              <a:r>
                <a:rPr lang="fr-FR" b="1" dirty="0" smtClean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cs typeface="Arial" charset="0"/>
                </a:rPr>
                <a:t>Elnt</a:t>
              </a:r>
              <a:r>
                <a:rPr lang="fr-FR" b="1" dirty="0" smtClean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cs typeface="Arial" charset="0"/>
                </a:rPr>
                <a:t>with</a:t>
              </a:r>
              <a:r>
                <a:rPr lang="fr-FR" b="1" dirty="0" smtClean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cs typeface="Arial" charset="0"/>
                </a:rPr>
                <a:t>Reduced</a:t>
              </a:r>
              <a:r>
                <a:rPr lang="fr-FR" b="1" dirty="0" smtClean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fr-FR" b="1" dirty="0" err="1" smtClean="0">
                  <a:solidFill>
                    <a:schemeClr val="bg1"/>
                  </a:solidFill>
                  <a:cs typeface="Arial" charset="0"/>
                </a:rPr>
                <a:t>Integr</a:t>
              </a:r>
              <a:r>
                <a:rPr lang="fr-FR" sz="1600" b="1" dirty="0" smtClean="0">
                  <a:solidFill>
                    <a:schemeClr val="bg1"/>
                  </a:solidFill>
                  <a:cs typeface="Arial" charset="0"/>
                </a:rPr>
                <a:t>.</a:t>
              </a:r>
              <a:endParaRPr lang="fr-FR" sz="16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618949" y="5229200"/>
              <a:ext cx="21066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 smtClean="0">
                  <a:solidFill>
                    <a:schemeClr val="bg1"/>
                  </a:solidFill>
                  <a:cs typeface="Arial" charset="0"/>
                </a:rPr>
                <a:t>AMITEX_FFTP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b="1" dirty="0" err="1" smtClean="0">
                  <a:solidFill>
                    <a:schemeClr val="bg1"/>
                  </a:solidFill>
                  <a:cs typeface="Arial" charset="0"/>
                </a:rPr>
                <a:t>With</a:t>
              </a:r>
              <a:r>
                <a:rPr lang="fr-FR" sz="1400" b="1" dirty="0" smtClean="0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fr-FR" sz="1400" b="1" dirty="0" err="1" smtClean="0">
                  <a:solidFill>
                    <a:schemeClr val="bg1"/>
                  </a:solidFill>
                  <a:cs typeface="Arial" charset="0"/>
                </a:rPr>
                <a:t>modified</a:t>
              </a:r>
              <a:r>
                <a:rPr lang="fr-FR" sz="1400" b="1" dirty="0" smtClean="0">
                  <a:solidFill>
                    <a:schemeClr val="bg1"/>
                  </a:solidFill>
                  <a:cs typeface="Arial" charset="0"/>
                </a:rPr>
                <a:t> DGO</a:t>
              </a:r>
              <a:endParaRPr lang="fr-FR" sz="1400" b="1" dirty="0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31" name="Espace réservé du contenu 2"/>
            <p:cNvSpPr txBox="1">
              <a:spLocks/>
            </p:cNvSpPr>
            <p:nvPr/>
          </p:nvSpPr>
          <p:spPr>
            <a:xfrm>
              <a:off x="1115616" y="6520345"/>
              <a:ext cx="7704856" cy="344924"/>
            </a:xfrm>
            <a:prstGeom prst="rect">
              <a:avLst/>
            </a:prstGeom>
          </p:spPr>
          <p:txBody>
            <a:bodyPr lIns="0" tIns="0" rIns="0" bIns="0"/>
            <a:lstStyle>
              <a:lvl1pPr marL="923925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Font typeface="Arial" pitchFamily="34" charset="0"/>
                <a:buNone/>
                <a:defRPr sz="2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360363" indent="-360363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90000"/>
                <a:buFontTx/>
                <a:buBlip>
                  <a:blip r:embed="rId3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361950" indent="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SzPct val="36000"/>
                <a:buFont typeface="Arial" pitchFamily="34" charset="0"/>
                <a:buNone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1009650" indent="-238125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SzPct val="36000"/>
                <a:buFontTx/>
                <a:buBlip>
                  <a:blip r:embed="rId4"/>
                </a:buBlip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1133475" indent="-114300" algn="l" defTabSz="914400" rtl="0" eaLnBrk="1" latinLnBrk="0" hangingPunct="1">
                <a:lnSpc>
                  <a:spcPts val="2000"/>
                </a:lnSpc>
                <a:spcBef>
                  <a:spcPts val="0"/>
                </a:spcBef>
                <a:buClr>
                  <a:srgbClr val="666666"/>
                </a:buClr>
                <a:buFont typeface="Arial" pitchFamily="34" charset="0"/>
                <a:buChar char="-"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914400" rtl="0" eaLnBrk="1" fontAlgn="base" latinLnBrk="0" hangingPunct="1">
                <a:lnSpc>
                  <a:spcPts val="2000"/>
                </a:lnSpc>
                <a:spcBef>
                  <a:spcPts val="0"/>
                </a:spcBef>
                <a:spcAft>
                  <a:spcPct val="0"/>
                </a:spcAft>
                <a:buClrTx/>
                <a:buSzPct val="90000"/>
                <a:buNone/>
                <a:tabLst/>
                <a:defRPr/>
              </a:pP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AMITEX_FFTP :</a:t>
              </a:r>
              <a:r>
                <a:rPr kumimoji="0" lang="fr-FR" sz="2200" b="1" i="0" u="none" strike="noStrike" kern="1200" cap="none" spc="0" normalizeH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9EF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FE </a:t>
              </a:r>
              <a:r>
                <a:rPr kumimoji="0" lang="fr-FR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9EF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method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9EF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fr-FR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with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 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C052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FFT-</a:t>
              </a:r>
              <a:r>
                <a:rPr kumimoji="0" lang="fr-FR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DC052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based</a:t>
              </a:r>
              <a:r>
                <a:rPr kumimoji="0" lang="fr-FR" sz="2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C052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fr-FR" sz="2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DC052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solver</a:t>
              </a:r>
              <a:endParaRPr kumimoji="0" lang="fr-FR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C052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lèche droite 31"/>
            <p:cNvSpPr/>
            <p:nvPr/>
          </p:nvSpPr>
          <p:spPr>
            <a:xfrm>
              <a:off x="580367" y="6530495"/>
              <a:ext cx="360040" cy="172462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81188" y="1673806"/>
            <a:ext cx="7325994" cy="4500499"/>
            <a:chOff x="781188" y="2303876"/>
            <a:chExt cx="7325994" cy="4500499"/>
          </a:xfrm>
        </p:grpSpPr>
        <p:grpSp>
          <p:nvGrpSpPr>
            <p:cNvPr id="35" name="Groupe 34"/>
            <p:cNvGrpSpPr/>
            <p:nvPr/>
          </p:nvGrpSpPr>
          <p:grpSpPr>
            <a:xfrm>
              <a:off x="781188" y="2303876"/>
              <a:ext cx="7325994" cy="4500499"/>
              <a:chOff x="781188" y="2303876"/>
              <a:chExt cx="7325994" cy="4500499"/>
            </a:xfrm>
          </p:grpSpPr>
          <p:pic>
            <p:nvPicPr>
              <p:cNvPr id="40" name="Image 3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7"/>
              <a:stretch/>
            </p:blipFill>
            <p:spPr>
              <a:xfrm>
                <a:off x="4603804" y="2512998"/>
                <a:ext cx="3503378" cy="4176000"/>
              </a:xfrm>
              <a:prstGeom prst="rect">
                <a:avLst/>
              </a:prstGeom>
            </p:spPr>
          </p:pic>
          <p:sp>
            <p:nvSpPr>
              <p:cNvPr id="41" name="ZoneTexte 40"/>
              <p:cNvSpPr txBox="1"/>
              <p:nvPr/>
            </p:nvSpPr>
            <p:spPr>
              <a:xfrm>
                <a:off x="4556006" y="5696789"/>
                <a:ext cx="1896673" cy="5416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fr-FR" sz="16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</a:t>
                </a:r>
                <a:r>
                  <a:rPr lang="fr-FR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LINEAR </a:t>
                </a:r>
                <a:r>
                  <a:rPr lang="fr-FR" sz="1100" b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Finite</a:t>
                </a:r>
                <a:r>
                  <a:rPr lang="fr-FR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100" b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Element</a:t>
                </a:r>
                <a:r>
                  <a:rPr lang="fr-FR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r"/>
                <a:r>
                  <a:rPr lang="fr-FR" sz="1100" b="1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</a:t>
                </a:r>
                <a:r>
                  <a:rPr lang="fr-FR" sz="1100" b="1" dirty="0" err="1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ith</a:t>
                </a:r>
                <a:r>
                  <a:rPr lang="fr-FR" sz="11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REDUCED INTEGRATION</a:t>
                </a:r>
                <a:endParaRPr lang="fr-FR" sz="11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145"/>
              <a:stretch/>
            </p:blipFill>
            <p:spPr>
              <a:xfrm>
                <a:off x="1016605" y="2474038"/>
                <a:ext cx="3585243" cy="4285331"/>
              </a:xfrm>
              <a:prstGeom prst="rect">
                <a:avLst/>
              </a:prstGeom>
            </p:spPr>
          </p:pic>
          <p:pic>
            <p:nvPicPr>
              <p:cNvPr id="43" name="Image 4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92"/>
              <a:stretch/>
            </p:blipFill>
            <p:spPr>
              <a:xfrm>
                <a:off x="781188" y="2483894"/>
                <a:ext cx="1729718" cy="4275475"/>
              </a:xfrm>
              <a:prstGeom prst="rect">
                <a:avLst/>
              </a:prstGeom>
            </p:spPr>
          </p:pic>
          <p:cxnSp>
            <p:nvCxnSpPr>
              <p:cNvPr id="44" name="Connecteur droit 43"/>
              <p:cNvCxnSpPr/>
              <p:nvPr/>
            </p:nvCxnSpPr>
            <p:spPr>
              <a:xfrm>
                <a:off x="4601848" y="2303876"/>
                <a:ext cx="1956" cy="4500499"/>
              </a:xfrm>
              <a:prstGeom prst="line">
                <a:avLst/>
              </a:prstGeom>
              <a:ln w="28575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5955" y="2887839"/>
              <a:ext cx="365292" cy="406104"/>
            </a:xfrm>
            <a:prstGeom prst="rect">
              <a:avLst/>
            </a:prstGeom>
          </p:spPr>
        </p:pic>
        <p:pic>
          <p:nvPicPr>
            <p:cNvPr id="37" name="Picture 2" descr="http://www.maisondelasimulation.fr/projects/amitex/general/_build/html/_static/amitex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901" y="2853226"/>
              <a:ext cx="836557" cy="378145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38" name="ZoneTexte 37"/>
            <p:cNvSpPr txBox="1"/>
            <p:nvPr/>
          </p:nvSpPr>
          <p:spPr>
            <a:xfrm>
              <a:off x="5601741" y="5346837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FEM</a:t>
              </a:r>
              <a:r>
                <a:rPr 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3071219" y="5346837"/>
              <a:ext cx="5212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6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FFT</a:t>
              </a:r>
              <a:r>
                <a:rPr lang="fr-FR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45" name="ZoneTexte 44"/>
          <p:cNvSpPr txBox="1"/>
          <p:nvPr/>
        </p:nvSpPr>
        <p:spPr>
          <a:xfrm>
            <a:off x="5072694" y="2175655"/>
            <a:ext cx="899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Cast3M       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252" y="967080"/>
            <a:ext cx="895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ALGORITHM =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point + Convergence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inspired</a:t>
            </a:r>
            <a:r>
              <a:rPr lang="fr-FR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FE code CAST3M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15891" y="2257301"/>
            <a:ext cx="362810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Implemented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2014 (post-doc F. OUAKI)</a:t>
            </a:r>
          </a:p>
          <a:p>
            <a:pPr algn="l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Described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4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IJSS </a:t>
            </a:r>
            <a:r>
              <a:rPr lang="fr-FR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2019,</a:t>
            </a: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Chen, </a:t>
            </a:r>
            <a:r>
              <a:rPr lang="en-GB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Gélébart</a:t>
            </a: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&amp; al. </a:t>
            </a:r>
            <a:endParaRPr lang="fr-FR" sz="14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Image 8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3" y="2395252"/>
            <a:ext cx="8188857" cy="1492799"/>
          </a:xfrm>
          <a:prstGeom prst="rect">
            <a:avLst/>
          </a:prstGeom>
        </p:spPr>
      </p:pic>
      <p:sp>
        <p:nvSpPr>
          <p:cNvPr id="88" name="Forme libre 87"/>
          <p:cNvSpPr/>
          <p:nvPr/>
        </p:nvSpPr>
        <p:spPr>
          <a:xfrm>
            <a:off x="144794" y="2543875"/>
            <a:ext cx="2385060" cy="1920240"/>
          </a:xfrm>
          <a:custGeom>
            <a:avLst/>
            <a:gdLst>
              <a:gd name="connsiteX0" fmla="*/ 2385060 w 2385060"/>
              <a:gd name="connsiteY0" fmla="*/ 1447800 h 1973580"/>
              <a:gd name="connsiteX1" fmla="*/ 2377440 w 2385060"/>
              <a:gd name="connsiteY1" fmla="*/ 1973580 h 1973580"/>
              <a:gd name="connsiteX2" fmla="*/ 0 w 2385060"/>
              <a:gd name="connsiteY2" fmla="*/ 1973580 h 1973580"/>
              <a:gd name="connsiteX3" fmla="*/ 0 w 2385060"/>
              <a:gd name="connsiteY3" fmla="*/ 60960 h 1973580"/>
              <a:gd name="connsiteX4" fmla="*/ 2095500 w 2385060"/>
              <a:gd name="connsiteY4" fmla="*/ 60960 h 1973580"/>
              <a:gd name="connsiteX5" fmla="*/ 1965960 w 2385060"/>
              <a:gd name="connsiteY5" fmla="*/ 167640 h 1973580"/>
              <a:gd name="connsiteX6" fmla="*/ 1973580 w 2385060"/>
              <a:gd name="connsiteY6" fmla="*/ 0 h 1973580"/>
              <a:gd name="connsiteX7" fmla="*/ 2103120 w 2385060"/>
              <a:gd name="connsiteY7" fmla="*/ 53340 h 1973580"/>
              <a:gd name="connsiteX0" fmla="*/ 2385060 w 2385060"/>
              <a:gd name="connsiteY0" fmla="*/ 1577375 h 2103155"/>
              <a:gd name="connsiteX1" fmla="*/ 2377440 w 2385060"/>
              <a:gd name="connsiteY1" fmla="*/ 2103155 h 2103155"/>
              <a:gd name="connsiteX2" fmla="*/ 0 w 2385060"/>
              <a:gd name="connsiteY2" fmla="*/ 2103155 h 2103155"/>
              <a:gd name="connsiteX3" fmla="*/ 0 w 2385060"/>
              <a:gd name="connsiteY3" fmla="*/ 190535 h 2103155"/>
              <a:gd name="connsiteX4" fmla="*/ 2095500 w 2385060"/>
              <a:gd name="connsiteY4" fmla="*/ 190535 h 2103155"/>
              <a:gd name="connsiteX5" fmla="*/ 1965960 w 2385060"/>
              <a:gd name="connsiteY5" fmla="*/ 297215 h 2103155"/>
              <a:gd name="connsiteX6" fmla="*/ 1973580 w 2385060"/>
              <a:gd name="connsiteY6" fmla="*/ 129575 h 2103155"/>
              <a:gd name="connsiteX7" fmla="*/ 1965960 w 2385060"/>
              <a:gd name="connsiteY7" fmla="*/ 35 h 2103155"/>
              <a:gd name="connsiteX8" fmla="*/ 2103120 w 2385060"/>
              <a:gd name="connsiteY8" fmla="*/ 182915 h 2103155"/>
              <a:gd name="connsiteX0" fmla="*/ 2385060 w 2385060"/>
              <a:gd name="connsiteY0" fmla="*/ 1501221 h 2027001"/>
              <a:gd name="connsiteX1" fmla="*/ 2377440 w 2385060"/>
              <a:gd name="connsiteY1" fmla="*/ 2027001 h 2027001"/>
              <a:gd name="connsiteX2" fmla="*/ 0 w 2385060"/>
              <a:gd name="connsiteY2" fmla="*/ 2027001 h 2027001"/>
              <a:gd name="connsiteX3" fmla="*/ 0 w 2385060"/>
              <a:gd name="connsiteY3" fmla="*/ 114381 h 2027001"/>
              <a:gd name="connsiteX4" fmla="*/ 2095500 w 2385060"/>
              <a:gd name="connsiteY4" fmla="*/ 114381 h 2027001"/>
              <a:gd name="connsiteX5" fmla="*/ 1965960 w 2385060"/>
              <a:gd name="connsiteY5" fmla="*/ 221061 h 2027001"/>
              <a:gd name="connsiteX6" fmla="*/ 1973580 w 2385060"/>
              <a:gd name="connsiteY6" fmla="*/ 53421 h 2027001"/>
              <a:gd name="connsiteX7" fmla="*/ 1988820 w 2385060"/>
              <a:gd name="connsiteY7" fmla="*/ 81 h 2027001"/>
              <a:gd name="connsiteX8" fmla="*/ 2103120 w 2385060"/>
              <a:gd name="connsiteY8" fmla="*/ 106761 h 2027001"/>
              <a:gd name="connsiteX0" fmla="*/ 2385060 w 2385060"/>
              <a:gd name="connsiteY0" fmla="*/ 1531673 h 2057453"/>
              <a:gd name="connsiteX1" fmla="*/ 2377440 w 2385060"/>
              <a:gd name="connsiteY1" fmla="*/ 2057453 h 2057453"/>
              <a:gd name="connsiteX2" fmla="*/ 0 w 2385060"/>
              <a:gd name="connsiteY2" fmla="*/ 2057453 h 2057453"/>
              <a:gd name="connsiteX3" fmla="*/ 0 w 2385060"/>
              <a:gd name="connsiteY3" fmla="*/ 144833 h 2057453"/>
              <a:gd name="connsiteX4" fmla="*/ 2095500 w 2385060"/>
              <a:gd name="connsiteY4" fmla="*/ 144833 h 2057453"/>
              <a:gd name="connsiteX5" fmla="*/ 1965960 w 2385060"/>
              <a:gd name="connsiteY5" fmla="*/ 251513 h 2057453"/>
              <a:gd name="connsiteX6" fmla="*/ 1973580 w 2385060"/>
              <a:gd name="connsiteY6" fmla="*/ 83873 h 2057453"/>
              <a:gd name="connsiteX7" fmla="*/ 1965960 w 2385060"/>
              <a:gd name="connsiteY7" fmla="*/ 53 h 2057453"/>
              <a:gd name="connsiteX8" fmla="*/ 2103120 w 2385060"/>
              <a:gd name="connsiteY8" fmla="*/ 137213 h 2057453"/>
              <a:gd name="connsiteX0" fmla="*/ 2385060 w 2385060"/>
              <a:gd name="connsiteY0" fmla="*/ 1531620 h 2057400"/>
              <a:gd name="connsiteX1" fmla="*/ 2377440 w 2385060"/>
              <a:gd name="connsiteY1" fmla="*/ 2057400 h 2057400"/>
              <a:gd name="connsiteX2" fmla="*/ 0 w 2385060"/>
              <a:gd name="connsiteY2" fmla="*/ 2057400 h 2057400"/>
              <a:gd name="connsiteX3" fmla="*/ 0 w 2385060"/>
              <a:gd name="connsiteY3" fmla="*/ 144780 h 2057400"/>
              <a:gd name="connsiteX4" fmla="*/ 2095500 w 2385060"/>
              <a:gd name="connsiteY4" fmla="*/ 144780 h 2057400"/>
              <a:gd name="connsiteX5" fmla="*/ 1965960 w 2385060"/>
              <a:gd name="connsiteY5" fmla="*/ 251460 h 2057400"/>
              <a:gd name="connsiteX6" fmla="*/ 1965960 w 2385060"/>
              <a:gd name="connsiteY6" fmla="*/ 0 h 2057400"/>
              <a:gd name="connsiteX7" fmla="*/ 2103120 w 2385060"/>
              <a:gd name="connsiteY7" fmla="*/ 137160 h 2057400"/>
              <a:gd name="connsiteX0" fmla="*/ 2385060 w 2385060"/>
              <a:gd name="connsiteY0" fmla="*/ 1394460 h 1920240"/>
              <a:gd name="connsiteX1" fmla="*/ 2377440 w 2385060"/>
              <a:gd name="connsiteY1" fmla="*/ 1920240 h 1920240"/>
              <a:gd name="connsiteX2" fmla="*/ 0 w 2385060"/>
              <a:gd name="connsiteY2" fmla="*/ 1920240 h 1920240"/>
              <a:gd name="connsiteX3" fmla="*/ 0 w 2385060"/>
              <a:gd name="connsiteY3" fmla="*/ 7620 h 1920240"/>
              <a:gd name="connsiteX4" fmla="*/ 2095500 w 2385060"/>
              <a:gd name="connsiteY4" fmla="*/ 7620 h 1920240"/>
              <a:gd name="connsiteX5" fmla="*/ 1965960 w 2385060"/>
              <a:gd name="connsiteY5" fmla="*/ 114300 h 1920240"/>
              <a:gd name="connsiteX6" fmla="*/ 2103120 w 2385060"/>
              <a:gd name="connsiteY6" fmla="*/ 0 h 1920240"/>
              <a:gd name="connsiteX0" fmla="*/ 2385060 w 2385060"/>
              <a:gd name="connsiteY0" fmla="*/ 1394460 h 1920240"/>
              <a:gd name="connsiteX1" fmla="*/ 2377440 w 2385060"/>
              <a:gd name="connsiteY1" fmla="*/ 1920240 h 1920240"/>
              <a:gd name="connsiteX2" fmla="*/ 0 w 2385060"/>
              <a:gd name="connsiteY2" fmla="*/ 1920240 h 1920240"/>
              <a:gd name="connsiteX3" fmla="*/ 0 w 2385060"/>
              <a:gd name="connsiteY3" fmla="*/ 7620 h 1920240"/>
              <a:gd name="connsiteX4" fmla="*/ 2095500 w 2385060"/>
              <a:gd name="connsiteY4" fmla="*/ 7620 h 1920240"/>
              <a:gd name="connsiteX5" fmla="*/ 2103120 w 2385060"/>
              <a:gd name="connsiteY5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5060" h="1920240">
                <a:moveTo>
                  <a:pt x="2385060" y="1394460"/>
                </a:moveTo>
                <a:lnTo>
                  <a:pt x="2377440" y="1920240"/>
                </a:lnTo>
                <a:lnTo>
                  <a:pt x="0" y="1920240"/>
                </a:lnTo>
                <a:lnTo>
                  <a:pt x="0" y="7620"/>
                </a:lnTo>
                <a:lnTo>
                  <a:pt x="2095500" y="7620"/>
                </a:lnTo>
                <a:lnTo>
                  <a:pt x="2103120" y="0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smtClean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1944994" y="2547892"/>
            <a:ext cx="36004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0" name="Rectangle 89"/>
          <p:cNvSpPr/>
          <p:nvPr/>
        </p:nvSpPr>
        <p:spPr>
          <a:xfrm>
            <a:off x="345611" y="3114794"/>
            <a:ext cx="8188857" cy="3908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fr-FR" sz="1800" kern="0" smtClean="0">
              <a:solidFill>
                <a:prstClr val="white"/>
              </a:solidFill>
              <a:latin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ZoneTexte 90"/>
              <p:cNvSpPr txBox="1"/>
              <p:nvPr/>
            </p:nvSpPr>
            <p:spPr>
              <a:xfrm>
                <a:off x="251520" y="3096551"/>
                <a:ext cx="7525778" cy="441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If</m:t>
                    </m:r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≡0</m:t>
                    </m:r>
                    <m:d>
                      <m:dPr>
                        <m:begChr m:val="["/>
                        <m:endChr m:val="]"/>
                        <m:ctrlP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𝐴𝐶𝑉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fr-FR" sz="2200" dirty="0" smtClean="0">
                    <a:solidFill>
                      <a:srgbClr val="C00000"/>
                    </a:solidFill>
                    <a:latin typeface="Arial" charset="0"/>
                  </a:rPr>
                  <a:t>,</a:t>
                </a:r>
                <a:r>
                  <a:rPr lang="fr-FR" sz="2200" dirty="0">
                    <a:solidFill>
                      <a:srgbClr val="C00000"/>
                    </a:solidFill>
                    <a:latin typeface="Arial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|   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−3)</m:t>
                    </m:r>
                  </m:oMath>
                </a14:m>
                <a:endParaRPr lang="fr-FR" sz="2200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</mc:Choice>
        <mc:Fallback>
          <p:sp>
            <p:nvSpPr>
              <p:cNvPr id="91" name="ZoneTexte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3096551"/>
                <a:ext cx="7525778" cy="441916"/>
              </a:xfrm>
              <a:prstGeom prst="rect">
                <a:avLst/>
              </a:prstGeom>
              <a:blipFill>
                <a:blip r:embed="rId5"/>
                <a:stretch>
                  <a:fillRect l="-81" t="-6944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8" name="Groupe 107"/>
          <p:cNvGrpSpPr/>
          <p:nvPr/>
        </p:nvGrpSpPr>
        <p:grpSpPr>
          <a:xfrm>
            <a:off x="2146796" y="5094185"/>
            <a:ext cx="4598485" cy="962746"/>
            <a:chOff x="4438011" y="2859270"/>
            <a:chExt cx="4598485" cy="962746"/>
          </a:xfrm>
        </p:grpSpPr>
        <p:sp>
          <p:nvSpPr>
            <p:cNvPr id="109" name="ZoneTexte 108"/>
            <p:cNvSpPr txBox="1"/>
            <p:nvPr/>
          </p:nvSpPr>
          <p:spPr>
            <a:xfrm>
              <a:off x="4438011" y="2867909"/>
              <a:ext cx="438483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C349E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Memory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: 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C349E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4 couples 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(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Residual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/Solution) 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stored</a:t>
              </a:r>
              <a:endPara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9CC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Efficiency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CC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!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fr-FR" sz="1400" kern="0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No </a:t>
              </a:r>
              <a:r>
                <a:rPr lang="fr-FR" sz="1400" kern="0" dirty="0" err="1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need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lang="fr-FR" sz="1400" b="1" kern="0" dirty="0" smtClean="0">
                  <a:solidFill>
                    <a:srgbClr val="99CC00"/>
                  </a:solidFill>
                  <a:latin typeface="Trebuchet MS" panose="020B0603020202020204" pitchFamily="34" charset="0"/>
                </a:rPr>
                <a:t>tangent </a:t>
              </a:r>
              <a:r>
                <a:rPr lang="fr-FR" sz="1400" b="1" kern="0" dirty="0" err="1" smtClean="0">
                  <a:solidFill>
                    <a:srgbClr val="99CC00"/>
                  </a:solidFill>
                  <a:latin typeface="Trebuchet MS" panose="020B0603020202020204" pitchFamily="34" charset="0"/>
                </a:rPr>
                <a:t>behavior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for non-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linear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problems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!</a:t>
              </a:r>
            </a:p>
          </p:txBody>
        </p:sp>
        <p:sp>
          <p:nvSpPr>
            <p:cNvPr id="110" name="Rectangle à coins arrondis 109"/>
            <p:cNvSpPr/>
            <p:nvPr/>
          </p:nvSpPr>
          <p:spPr bwMode="auto">
            <a:xfrm>
              <a:off x="4490814" y="2859270"/>
              <a:ext cx="4545682" cy="923988"/>
            </a:xfrm>
            <a:prstGeom prst="roundRect">
              <a:avLst/>
            </a:prstGeom>
            <a:noFill/>
            <a:ln w="34925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Émoticône 110"/>
            <p:cNvSpPr/>
            <p:nvPr/>
          </p:nvSpPr>
          <p:spPr bwMode="auto">
            <a:xfrm>
              <a:off x="8608733" y="2910623"/>
              <a:ext cx="315151" cy="309664"/>
            </a:xfrm>
            <a:prstGeom prst="smileyFace">
              <a:avLst>
                <a:gd name="adj" fmla="val -4653"/>
              </a:avLst>
            </a:prstGeom>
            <a:solidFill>
              <a:srgbClr val="EC349E">
                <a:lumMod val="40000"/>
                <a:lumOff val="60000"/>
              </a:srgbClr>
            </a:solidFill>
            <a:ln w="25400" cap="flat" cmpd="sng" algn="ctr">
              <a:solidFill>
                <a:srgbClr val="EC3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Émoticône 111"/>
            <p:cNvSpPr/>
            <p:nvPr/>
          </p:nvSpPr>
          <p:spPr bwMode="auto">
            <a:xfrm>
              <a:off x="8624761" y="3415676"/>
              <a:ext cx="299123" cy="319788"/>
            </a:xfrm>
            <a:prstGeom prst="smileyFace">
              <a:avLst>
                <a:gd name="adj" fmla="val 4653"/>
              </a:avLst>
            </a:prstGeom>
            <a:solidFill>
              <a:srgbClr val="99CC00">
                <a:lumMod val="40000"/>
                <a:lumOff val="60000"/>
              </a:srgbClr>
            </a:solidFill>
            <a:ln w="254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87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7293" y="1009040"/>
            <a:ext cx="1846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Composite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voxels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96525" y="1377392"/>
            <a:ext cx="80135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fr-FR" sz="1000" i="1" u="sng" dirty="0" smtClean="0"/>
              <a:t>J. Comput. Physics</a:t>
            </a:r>
            <a:r>
              <a:rPr lang="fr-FR" sz="1000" i="1" dirty="0" smtClean="0"/>
              <a:t>, </a:t>
            </a:r>
            <a:r>
              <a:rPr lang="fr-FR" sz="1000" i="1" dirty="0" err="1" smtClean="0"/>
              <a:t>Gélébart</a:t>
            </a:r>
            <a:r>
              <a:rPr lang="fr-FR" sz="1000" i="1" dirty="0" smtClean="0"/>
              <a:t>, </a:t>
            </a:r>
            <a:r>
              <a:rPr lang="fr-FR" sz="1000" i="1" dirty="0" err="1" smtClean="0"/>
              <a:t>Ouaki</a:t>
            </a:r>
            <a:r>
              <a:rPr lang="fr-FR" sz="1000" i="1" dirty="0"/>
              <a:t>,  </a:t>
            </a:r>
            <a:r>
              <a:rPr lang="en-GB" sz="1000" i="1" dirty="0"/>
              <a:t>Filtering material properties to improve FFT-based methods for numerical homogenization</a:t>
            </a:r>
          </a:p>
          <a:p>
            <a:pPr marL="171450" indent="-171450" algn="l">
              <a:buFont typeface="Wingdings" panose="05000000000000000000" pitchFamily="2" charset="2"/>
              <a:buChar char="§"/>
            </a:pPr>
            <a:r>
              <a:rPr lang="en-GB" sz="1000" i="1" u="sng" dirty="0" smtClean="0"/>
              <a:t>IJSS 2020a</a:t>
            </a:r>
            <a:r>
              <a:rPr lang="en-GB" sz="1000" i="1" dirty="0" smtClean="0"/>
              <a:t>, Marano, </a:t>
            </a:r>
            <a:r>
              <a:rPr lang="en-GB" sz="1000" i="1" dirty="0" err="1" smtClean="0"/>
              <a:t>Gélébart</a:t>
            </a:r>
            <a:r>
              <a:rPr lang="en-GB" sz="1000" i="1" dirty="0" smtClean="0"/>
              <a:t>, Non-linear </a:t>
            </a:r>
            <a:r>
              <a:rPr lang="en-GB" sz="1000" i="1" dirty="0"/>
              <a:t>composite voxels for FFT-based explicit </a:t>
            </a:r>
            <a:r>
              <a:rPr lang="en-GB" sz="1000" i="1" dirty="0" err="1"/>
              <a:t>modeling</a:t>
            </a:r>
            <a:r>
              <a:rPr lang="en-GB" sz="1000" i="1" dirty="0"/>
              <a:t> of slip bands: Application to basal </a:t>
            </a:r>
            <a:r>
              <a:rPr lang="en-GB" sz="1000" i="1" dirty="0" err="1"/>
              <a:t>channeling</a:t>
            </a:r>
            <a:r>
              <a:rPr lang="en-GB" sz="1000" i="1" dirty="0"/>
              <a:t> in irradiated </a:t>
            </a:r>
            <a:r>
              <a:rPr lang="en-GB" sz="1000" i="1" dirty="0" err="1"/>
              <a:t>Zr</a:t>
            </a:r>
            <a:r>
              <a:rPr lang="en-GB" sz="1000" i="1" dirty="0"/>
              <a:t> </a:t>
            </a:r>
            <a:r>
              <a:rPr lang="en-GB" sz="1000" i="1" dirty="0" smtClean="0"/>
              <a:t>alloys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/>
          <a:srcRect l="618" t="2434" r="1234" b="3502"/>
          <a:stretch/>
        </p:blipFill>
        <p:spPr>
          <a:xfrm>
            <a:off x="2006715" y="2632900"/>
            <a:ext cx="7155795" cy="2070230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206515" y="2397186"/>
            <a:ext cx="1108975" cy="1080120"/>
            <a:chOff x="116505" y="1718810"/>
            <a:chExt cx="1108975" cy="1080120"/>
          </a:xfrm>
        </p:grpSpPr>
        <p:sp>
          <p:nvSpPr>
            <p:cNvPr id="39" name="Rectangle 38"/>
            <p:cNvSpPr/>
            <p:nvPr/>
          </p:nvSpPr>
          <p:spPr>
            <a:xfrm>
              <a:off x="116505" y="1718810"/>
              <a:ext cx="1108975" cy="108012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350222" y="1957644"/>
              <a:ext cx="567680" cy="557445"/>
              <a:chOff x="350222" y="1957644"/>
              <a:chExt cx="567680" cy="557445"/>
            </a:xfrm>
          </p:grpSpPr>
          <p:sp>
            <p:nvSpPr>
              <p:cNvPr id="47" name="Ellipse 46"/>
              <p:cNvSpPr/>
              <p:nvPr/>
            </p:nvSpPr>
            <p:spPr>
              <a:xfrm>
                <a:off x="350222" y="1957644"/>
                <a:ext cx="567680" cy="557445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Ellipse 47"/>
              <p:cNvSpPr/>
              <p:nvPr/>
            </p:nvSpPr>
            <p:spPr>
              <a:xfrm>
                <a:off x="391537" y="1997400"/>
                <a:ext cx="486362" cy="481246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9" name="ZoneTexte 48"/>
          <p:cNvSpPr txBox="1"/>
          <p:nvPr/>
        </p:nvSpPr>
        <p:spPr>
          <a:xfrm>
            <a:off x="2348823" y="2156180"/>
            <a:ext cx="5654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dirty="0" err="1" smtClean="0"/>
              <a:t>Syntactic</a:t>
            </a:r>
            <a:r>
              <a:rPr lang="fr-FR" sz="1600" dirty="0" smtClean="0"/>
              <a:t> </a:t>
            </a:r>
            <a:r>
              <a:rPr lang="fr-FR" sz="1600" dirty="0" err="1" smtClean="0"/>
              <a:t>foam</a:t>
            </a:r>
            <a:r>
              <a:rPr lang="fr-FR" sz="1600" dirty="0" smtClean="0"/>
              <a:t> (PhD R. </a:t>
            </a:r>
            <a:r>
              <a:rPr lang="fr-FR" sz="1600" dirty="0" err="1" smtClean="0"/>
              <a:t>Charière</a:t>
            </a:r>
            <a:r>
              <a:rPr lang="fr-FR" sz="1600" dirty="0" smtClean="0"/>
              <a:t>, </a:t>
            </a:r>
            <a:r>
              <a:rPr lang="fr-FR" sz="1600" dirty="0" err="1" smtClean="0"/>
              <a:t>collab</a:t>
            </a:r>
            <a:r>
              <a:rPr lang="fr-FR" sz="1600" dirty="0" smtClean="0"/>
              <a:t> CEA-DRT)</a:t>
            </a:r>
            <a:endParaRPr lang="fr-FR" sz="1600" dirty="0"/>
          </a:p>
        </p:txBody>
      </p:sp>
      <p:sp>
        <p:nvSpPr>
          <p:cNvPr id="51" name="ZoneTexte 50"/>
          <p:cNvSpPr txBox="1"/>
          <p:nvPr/>
        </p:nvSpPr>
        <p:spPr>
          <a:xfrm>
            <a:off x="106175" y="3518893"/>
            <a:ext cx="1296573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 err="1" smtClean="0">
                <a:solidFill>
                  <a:schemeClr val="tx2"/>
                </a:solidFill>
              </a:rPr>
              <a:t>Evoid</a:t>
            </a:r>
            <a:r>
              <a:rPr lang="fr-FR" dirty="0" smtClean="0">
                <a:solidFill>
                  <a:schemeClr val="tx2"/>
                </a:solidFill>
              </a:rPr>
              <a:t>=0GPa</a:t>
            </a:r>
          </a:p>
          <a:p>
            <a:pPr algn="l"/>
            <a:r>
              <a:rPr lang="fr-FR" dirty="0" err="1" smtClean="0">
                <a:solidFill>
                  <a:schemeClr val="bg2"/>
                </a:solidFill>
              </a:rPr>
              <a:t>Eglass</a:t>
            </a:r>
            <a:r>
              <a:rPr lang="fr-FR" dirty="0" smtClean="0">
                <a:solidFill>
                  <a:schemeClr val="bg2"/>
                </a:solidFill>
              </a:rPr>
              <a:t>=69GPa</a:t>
            </a:r>
          </a:p>
          <a:p>
            <a:pPr algn="l"/>
            <a:r>
              <a:rPr lang="fr-FR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Epoly</a:t>
            </a:r>
            <a:r>
              <a:rPr lang="fr-FR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=1GPa</a:t>
            </a:r>
            <a:endParaRPr lang="fr-FR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-189156" y="4672445"/>
            <a:ext cx="9250771" cy="2176935"/>
            <a:chOff x="-189156" y="4672445"/>
            <a:chExt cx="9250771" cy="2176935"/>
          </a:xfrm>
        </p:grpSpPr>
        <p:grpSp>
          <p:nvGrpSpPr>
            <p:cNvPr id="53" name="Groupe 52"/>
            <p:cNvGrpSpPr/>
            <p:nvPr/>
          </p:nvGrpSpPr>
          <p:grpSpPr>
            <a:xfrm>
              <a:off x="-189156" y="4672445"/>
              <a:ext cx="9250771" cy="2176935"/>
              <a:chOff x="-189156" y="4672445"/>
              <a:chExt cx="9250771" cy="2176935"/>
            </a:xfrm>
          </p:grpSpPr>
          <p:grpSp>
            <p:nvGrpSpPr>
              <p:cNvPr id="57" name="Groupe 56"/>
              <p:cNvGrpSpPr/>
              <p:nvPr/>
            </p:nvGrpSpPr>
            <p:grpSpPr>
              <a:xfrm>
                <a:off x="2189040" y="4672445"/>
                <a:ext cx="6872575" cy="2176935"/>
                <a:chOff x="1016605" y="4049335"/>
                <a:chExt cx="6872575" cy="2176935"/>
              </a:xfrm>
            </p:grpSpPr>
            <p:pic>
              <p:nvPicPr>
                <p:cNvPr id="60" name="Image 5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710" t="1553" r="3390" b="67362"/>
                <a:stretch/>
              </p:blipFill>
              <p:spPr>
                <a:xfrm>
                  <a:off x="1016605" y="4151781"/>
                  <a:ext cx="2025225" cy="2050875"/>
                </a:xfrm>
                <a:prstGeom prst="rect">
                  <a:avLst/>
                </a:prstGeom>
              </p:spPr>
            </p:pic>
            <p:pic>
              <p:nvPicPr>
                <p:cNvPr id="62" name="Image 6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408" t="34554" r="3513" b="33230"/>
                <a:stretch/>
              </p:blipFill>
              <p:spPr>
                <a:xfrm>
                  <a:off x="3397262" y="4122625"/>
                  <a:ext cx="2029833" cy="2103645"/>
                </a:xfrm>
                <a:prstGeom prst="rect">
                  <a:avLst/>
                </a:prstGeom>
              </p:spPr>
            </p:pic>
            <p:pic>
              <p:nvPicPr>
                <p:cNvPr id="64" name="Image 63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11" t="67416" r="3552" b="1073"/>
                <a:stretch/>
              </p:blipFill>
              <p:spPr>
                <a:xfrm>
                  <a:off x="5842792" y="4049335"/>
                  <a:ext cx="2046388" cy="2066612"/>
                </a:xfrm>
                <a:prstGeom prst="rect">
                  <a:avLst/>
                </a:prstGeom>
              </p:spPr>
            </p:pic>
          </p:grpSp>
          <p:sp>
            <p:nvSpPr>
              <p:cNvPr id="58" name="ZoneTexte 57"/>
              <p:cNvSpPr txBox="1"/>
              <p:nvPr/>
            </p:nvSpPr>
            <p:spPr>
              <a:xfrm>
                <a:off x="-189156" y="4680354"/>
                <a:ext cx="26552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solidFill>
                      <a:srgbClr val="FF0000"/>
                    </a:solidFill>
                  </a:rPr>
                  <a:t>WITH COMPOSITE VOXELS</a:t>
                </a:r>
                <a:endParaRPr lang="fr-FR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9" name="Rectangle à coins arrondis 58"/>
              <p:cNvSpPr/>
              <p:nvPr/>
            </p:nvSpPr>
            <p:spPr>
              <a:xfrm>
                <a:off x="106175" y="4703130"/>
                <a:ext cx="8955440" cy="2122636"/>
              </a:xfrm>
              <a:prstGeom prst="roundRect">
                <a:avLst>
                  <a:gd name="adj" fmla="val 8266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5"/>
            <a:srcRect t="3981" b="1828"/>
            <a:stretch/>
          </p:blipFill>
          <p:spPr>
            <a:xfrm>
              <a:off x="310808" y="5163674"/>
              <a:ext cx="1655368" cy="1647206"/>
            </a:xfrm>
            <a:prstGeom prst="rect">
              <a:avLst/>
            </a:prstGeom>
          </p:spPr>
        </p:pic>
      </p:grpSp>
      <p:sp>
        <p:nvSpPr>
          <p:cNvPr id="65" name="ZoneTexte 64"/>
          <p:cNvSpPr txBox="1"/>
          <p:nvPr/>
        </p:nvSpPr>
        <p:spPr>
          <a:xfrm>
            <a:off x="6358208" y="2451795"/>
            <a:ext cx="2952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IJSS 2020b, </a:t>
            </a:r>
            <a:r>
              <a:rPr lang="fr-FR" i="1" dirty="0" err="1">
                <a:latin typeface="Calibri" panose="020F0502020204030204" pitchFamily="34" charset="0"/>
                <a:cs typeface="Calibri" panose="020F0502020204030204" pitchFamily="34" charset="0"/>
              </a:rPr>
              <a:t>Charière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dirty="0" err="1">
                <a:latin typeface="Calibri" panose="020F0502020204030204" pitchFamily="34" charset="0"/>
                <a:cs typeface="Calibri" panose="020F0502020204030204" pitchFamily="34" charset="0"/>
              </a:rPr>
              <a:t>Marano</a:t>
            </a:r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Gélébart</a:t>
            </a:r>
            <a:r>
              <a:rPr lang="fr-FR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b="49604"/>
          <a:stretch/>
        </p:blipFill>
        <p:spPr>
          <a:xfrm>
            <a:off x="1649035" y="2764539"/>
            <a:ext cx="3002287" cy="202196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2844155"/>
            <a:ext cx="1890210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Tensile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test on tube (stress free BC)</a:t>
            </a:r>
          </a:p>
          <a:p>
            <a:pPr algn="r"/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IJSS2019, Chen &amp; al</a:t>
            </a:r>
            <a:endParaRPr lang="fr-FR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r="50545"/>
          <a:stretch/>
        </p:blipFill>
        <p:spPr>
          <a:xfrm>
            <a:off x="6497214" y="2844155"/>
            <a:ext cx="2514131" cy="1980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751830" y="2844155"/>
            <a:ext cx="176824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pressure on tube</a:t>
            </a:r>
          </a:p>
          <a:p>
            <a:pPr algn="r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uniform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stress BC)</a:t>
            </a:r>
          </a:p>
          <a:p>
            <a:pPr algn="r"/>
            <a:r>
              <a:rPr lang="fr-FR" sz="1400" i="1" dirty="0">
                <a:latin typeface="Calibri" panose="020F0502020204030204" pitchFamily="34" charset="0"/>
                <a:cs typeface="Calibri" panose="020F0502020204030204" pitchFamily="34" charset="0"/>
              </a:rPr>
              <a:t>IJSS2019, Chen &amp; al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18865" y="1891324"/>
            <a:ext cx="515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Uniform stress BC (Neumann) :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straightforward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1640" y="1933671"/>
            <a:ext cx="845255" cy="3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122033" y="1103718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conditions :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relaxing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periodic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BC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9007" y="5663428"/>
            <a:ext cx="72903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2" indent="-171450" algn="just">
              <a:buFont typeface="Wingdings" panose="05000000000000000000" pitchFamily="2" charset="2"/>
              <a:buChar char="§"/>
            </a:pPr>
            <a:r>
              <a:rPr lang="fr-FR" sz="1000" i="1" u="sng" dirty="0"/>
              <a:t>IJSS 2019</a:t>
            </a:r>
            <a:r>
              <a:rPr lang="fr-FR" sz="1000" i="1" dirty="0"/>
              <a:t>,</a:t>
            </a:r>
            <a:r>
              <a:rPr lang="en-GB" sz="1000" i="1" dirty="0"/>
              <a:t> Chen, </a:t>
            </a:r>
            <a:r>
              <a:rPr lang="en-GB" sz="1000" i="1" dirty="0" err="1"/>
              <a:t>Gélébart</a:t>
            </a:r>
            <a:r>
              <a:rPr lang="en-GB" sz="1000" i="1" dirty="0"/>
              <a:t> &amp; al. Analysis of the damage initiation in a </a:t>
            </a:r>
            <a:r>
              <a:rPr lang="en-GB" sz="1000" i="1" dirty="0" err="1"/>
              <a:t>SiC</a:t>
            </a:r>
            <a:r>
              <a:rPr lang="en-GB" sz="1000" i="1" dirty="0"/>
              <a:t>/</a:t>
            </a:r>
            <a:r>
              <a:rPr lang="en-GB" sz="1000" i="1" dirty="0" err="1"/>
              <a:t>SiC</a:t>
            </a:r>
            <a:r>
              <a:rPr lang="en-GB" sz="1000" i="1" dirty="0"/>
              <a:t> composite tube from a direct comparison between </a:t>
            </a:r>
            <a:r>
              <a:rPr lang="en-GB" sz="1000" b="1" i="1" dirty="0"/>
              <a:t>large-scale numerical simulation </a:t>
            </a:r>
            <a:r>
              <a:rPr lang="en-GB" sz="1000" i="1" dirty="0"/>
              <a:t>and synchrotron </a:t>
            </a:r>
            <a:r>
              <a:rPr lang="en-GB" sz="1000" b="1" i="1" dirty="0"/>
              <a:t>X-ray micro-computed tomography </a:t>
            </a:r>
          </a:p>
        </p:txBody>
      </p:sp>
    </p:spTree>
    <p:extLst>
      <p:ext uri="{BB962C8B-B14F-4D97-AF65-F5344CB8AC3E}">
        <p14:creationId xmlns:p14="http://schemas.microsoft.com/office/powerpoint/2010/main" val="38353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122033" y="1103718"/>
            <a:ext cx="800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Boundary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conditions :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Gradient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plates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homogenization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851851" y="1509514"/>
            <a:ext cx="6024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 algn="l">
              <a:buFont typeface="Wingdings" panose="05000000000000000000" pitchFamily="2" charset="2"/>
              <a:buChar char="§"/>
            </a:pPr>
            <a:r>
              <a:rPr lang="en-GB" sz="1000" i="1" u="sng" dirty="0" smtClean="0"/>
              <a:t>JTCAM 2022</a:t>
            </a:r>
            <a:r>
              <a:rPr lang="en-GB" sz="1000" i="1" dirty="0" smtClean="0"/>
              <a:t>, </a:t>
            </a:r>
            <a:r>
              <a:rPr lang="en-GB" sz="1000" i="1" dirty="0" err="1"/>
              <a:t>Gélébart</a:t>
            </a:r>
            <a:r>
              <a:rPr lang="en-GB" sz="1000" i="1" dirty="0"/>
              <a:t>, A simple extension of FFT-based methods to </a:t>
            </a:r>
            <a:r>
              <a:rPr lang="en-GB" sz="1000" b="1" i="1" dirty="0"/>
              <a:t>strain gradient loadings</a:t>
            </a:r>
            <a:r>
              <a:rPr lang="en-GB" sz="1000" i="1" dirty="0"/>
              <a:t> – Application to the homogenization of beams and </a:t>
            </a:r>
            <a:r>
              <a:rPr lang="en-GB" sz="1000" i="1" dirty="0" smtClean="0"/>
              <a:t>plates with linear and non-linear </a:t>
            </a:r>
            <a:r>
              <a:rPr lang="en-GB" sz="1000" i="1" dirty="0" err="1" smtClean="0"/>
              <a:t>behaviors</a:t>
            </a:r>
            <a:endParaRPr lang="en-GB" sz="1000" i="1" dirty="0"/>
          </a:p>
        </p:txBody>
      </p:sp>
      <p:pic>
        <p:nvPicPr>
          <p:cNvPr id="28" name="Imag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165" y="4599130"/>
            <a:ext cx="2307320" cy="171019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6630165" y="4188260"/>
            <a:ext cx="2179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bending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(axial stress)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344133" y="2228323"/>
                <a:ext cx="5355595" cy="225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 smtClean="0"/>
                  <a:t>Classicaly : </a:t>
                </a:r>
                <a:r>
                  <a:rPr lang="fr-FR" sz="1600" dirty="0" err="1" smtClean="0"/>
                  <a:t>average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strain</a:t>
                </a:r>
                <a:r>
                  <a:rPr lang="fr-FR" sz="1600" dirty="0" smtClean="0"/>
                  <a:t> + </a:t>
                </a:r>
                <a:r>
                  <a:rPr lang="fr-FR" sz="1600" dirty="0" err="1" smtClean="0"/>
                  <a:t>periodic</a:t>
                </a:r>
                <a:r>
                  <a:rPr lang="fr-FR" sz="1600" dirty="0" smtClean="0"/>
                  <a:t> fluctuations</a:t>
                </a:r>
              </a:p>
              <a:p>
                <a:pPr algn="l"/>
                <a:endParaRPr lang="fr-FR" sz="1600" dirty="0"/>
              </a:p>
              <a:p>
                <a:pPr algn="l"/>
                <a:r>
                  <a:rPr lang="fr-FR" sz="1800" b="0" dirty="0" smtClean="0"/>
                  <a:t>	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GB" sz="1800" dirty="0"/>
                          <m:t> </m:t>
                        </m:r>
                      </m:e>
                    </m:acc>
                    <m:r>
                      <a:rPr lang="fr-FR" sz="18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𝑝𝑒𝑟</m:t>
                        </m:r>
                      </m:sup>
                    </m:sSup>
                  </m:oMath>
                </a14:m>
                <a:r>
                  <a:rPr lang="en-GB" sz="1800" dirty="0" smtClean="0"/>
                  <a:t>    </a:t>
                </a:r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1400" i="1" dirty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</m:acc>
                      </m:e>
                      <m:sup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𝑝𝑒𝑟</m:t>
                        </m:r>
                      </m:sup>
                    </m:sSup>
                    <m:r>
                      <a:rPr lang="fr-FR" sz="1400" b="0" i="0" dirty="0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GB" sz="1400" dirty="0" smtClean="0"/>
              </a:p>
              <a:p>
                <a:pPr algn="l"/>
                <a:endParaRPr lang="fr-FR" sz="1800" dirty="0"/>
              </a:p>
              <a:p>
                <a:pPr algn="l"/>
                <a:r>
                  <a:rPr lang="fr-FR" sz="1600" dirty="0" err="1" smtClean="0"/>
                  <a:t>Added</a:t>
                </a:r>
                <a:r>
                  <a:rPr lang="fr-FR" sz="1600" dirty="0" smtClean="0"/>
                  <a:t> :  </a:t>
                </a:r>
                <a:r>
                  <a:rPr lang="fr-FR" sz="1600" dirty="0" err="1" smtClean="0"/>
                  <a:t>strain</a:t>
                </a:r>
                <a:r>
                  <a:rPr lang="fr-FR" sz="1600" dirty="0" smtClean="0"/>
                  <a:t> gradient </a:t>
                </a:r>
              </a:p>
              <a:p>
                <a:pPr algn="l"/>
                <a:endParaRPr lang="fr-FR" sz="1800" dirty="0"/>
              </a:p>
              <a:p>
                <a:pPr algn="l"/>
                <a:r>
                  <a:rPr lang="fr-FR" sz="1800" dirty="0" smtClean="0"/>
                  <a:t>	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m:rPr>
                            <m:nor/>
                          </m:rPr>
                          <a:rPr lang="en-GB" sz="1800" dirty="0"/>
                          <m:t> </m:t>
                        </m:r>
                      </m:e>
                    </m:acc>
                    <m:r>
                      <a:rPr lang="fr-FR" sz="180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𝑝𝑒𝑟</m:t>
                        </m:r>
                      </m:sup>
                    </m:sSup>
                  </m:oMath>
                </a14:m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r>
                      <a:rPr lang="fr-FR" sz="1400" i="1" dirty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fr-FR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1400" i="1" dirty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</m:acc>
                      </m:e>
                      <m:sup>
                        <m:r>
                          <a:rPr lang="fr-FR" sz="1400" i="1" dirty="0">
                            <a:latin typeface="Cambria Math" panose="02040503050406030204" pitchFamily="18" charset="0"/>
                          </a:rPr>
                          <m:t>𝑝𝑒𝑟</m:t>
                        </m:r>
                      </m:sup>
                    </m:sSup>
                    <m:r>
                      <a:rPr lang="fr-FR" sz="1400" dirty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133" y="2228323"/>
                <a:ext cx="5355595" cy="2259080"/>
              </a:xfrm>
              <a:prstGeom prst="rect">
                <a:avLst/>
              </a:prstGeom>
              <a:blipFill>
                <a:blip r:embed="rId4"/>
                <a:stretch>
                  <a:fillRect l="-569" t="-811" b="-2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/>
          <p:cNvSpPr txBox="1"/>
          <p:nvPr/>
        </p:nvSpPr>
        <p:spPr>
          <a:xfrm>
            <a:off x="1329986" y="4779150"/>
            <a:ext cx="5132224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 smtClean="0"/>
              <a:t>Linear</a:t>
            </a:r>
            <a:r>
              <a:rPr lang="fr-FR" sz="1600" dirty="0"/>
              <a:t> </a:t>
            </a:r>
            <a:r>
              <a:rPr lang="fr-FR" sz="1600" dirty="0" smtClean="0"/>
              <a:t>&amp; non-</a:t>
            </a:r>
            <a:r>
              <a:rPr lang="fr-FR" sz="1600" dirty="0" err="1" smtClean="0"/>
              <a:t>linear</a:t>
            </a:r>
            <a:r>
              <a:rPr lang="fr-FR" sz="1600" dirty="0" smtClean="0"/>
              <a:t> </a:t>
            </a:r>
            <a:r>
              <a:rPr lang="fr-FR" sz="1600" dirty="0" err="1" smtClean="0"/>
              <a:t>behaviors</a:t>
            </a:r>
            <a:endParaRPr lang="fr-FR" sz="1600" dirty="0" smtClean="0"/>
          </a:p>
          <a:p>
            <a:pPr algn="l"/>
            <a:endParaRPr lang="fr-FR" sz="1600" dirty="0" smtClean="0"/>
          </a:p>
          <a:p>
            <a:pPr algn="l"/>
            <a:r>
              <a:rPr lang="fr-FR" sz="1600" dirty="0" smtClean="0"/>
              <a:t>Exemple of application : </a:t>
            </a:r>
          </a:p>
          <a:p>
            <a:pPr algn="l"/>
            <a:r>
              <a:rPr lang="fr-FR" sz="1600" dirty="0"/>
              <a:t>	</a:t>
            </a:r>
            <a:r>
              <a:rPr lang="fr-FR" sz="1600" dirty="0" err="1" smtClean="0"/>
              <a:t>homogenization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beams</a:t>
            </a:r>
            <a:r>
              <a:rPr lang="fr-FR" sz="1600" dirty="0" smtClean="0"/>
              <a:t> and plates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288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87367"/>
              </p:ext>
            </p:extLst>
          </p:nvPr>
        </p:nvGraphicFramePr>
        <p:xfrm>
          <a:off x="851145" y="1417638"/>
          <a:ext cx="4200525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3" name="Équation" r:id="rId4" imgW="2387520" imgH="1244520" progId="Equation.3">
                  <p:embed/>
                </p:oleObj>
              </mc:Choice>
              <mc:Fallback>
                <p:oleObj name="Équation" r:id="rId4" imgW="2387520" imgH="1244520" progId="Equation.3">
                  <p:embed/>
                  <p:pic>
                    <p:nvPicPr>
                      <p:cNvPr id="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145" y="1417638"/>
                        <a:ext cx="4200525" cy="21907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Flèche courbée vers la droite 40"/>
          <p:cNvSpPr/>
          <p:nvPr/>
        </p:nvSpPr>
        <p:spPr>
          <a:xfrm flipV="1">
            <a:off x="161510" y="1958188"/>
            <a:ext cx="490190" cy="1502330"/>
          </a:xfrm>
          <a:prstGeom prst="curvedRightArrow">
            <a:avLst/>
          </a:prstGeom>
          <a:solidFill>
            <a:srgbClr val="DC0528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 smtClean="0">
              <a:solidFill>
                <a:prstClr val="black"/>
              </a:solidFill>
              <a:latin typeface="Trebuchet MS"/>
              <a:ea typeface="ＭＳ Ｐゴシック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642231" y="3637303"/>
            <a:ext cx="236965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Trebuchet MS" panose="020B0603020202020204" pitchFamily="34" charset="0"/>
              </a:rPr>
              <a:t>Distributed</a:t>
            </a:r>
            <a:r>
              <a:rPr lang="fr-FR" sz="1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Trebuchet MS" panose="020B0603020202020204" pitchFamily="34" charset="0"/>
              </a:rPr>
              <a:t> Memory</a:t>
            </a:r>
          </a:p>
          <a:p>
            <a:r>
              <a:rPr lang="fr-FR" sz="18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Trebuchet MS" panose="020B0603020202020204" pitchFamily="34" charset="0"/>
              </a:rPr>
              <a:t>(MPI)</a:t>
            </a:r>
            <a:endParaRPr lang="fr-FR" sz="1800" b="1" dirty="0">
              <a:solidFill>
                <a:srgbClr val="000000">
                  <a:lumMod val="65000"/>
                  <a:lumOff val="35000"/>
                </a:srgbClr>
              </a:solidFill>
              <a:latin typeface="Trebuchet MS" panose="020B0603020202020204" pitchFamily="34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71500" y="1863808"/>
            <a:ext cx="8010890" cy="3303665"/>
            <a:chOff x="71500" y="1863808"/>
            <a:chExt cx="8010890" cy="3303665"/>
          </a:xfrm>
        </p:grpSpPr>
        <p:sp>
          <p:nvSpPr>
            <p:cNvPr id="44" name="Rectangle 43"/>
            <p:cNvSpPr/>
            <p:nvPr/>
          </p:nvSpPr>
          <p:spPr bwMode="auto">
            <a:xfrm>
              <a:off x="741710" y="1863808"/>
              <a:ext cx="3375375" cy="499425"/>
            </a:xfrm>
            <a:prstGeom prst="rect">
              <a:avLst/>
            </a:prstGeom>
            <a:solidFill>
              <a:srgbClr val="99CC00">
                <a:lumMod val="40000"/>
                <a:lumOff val="60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5" name="Groupe 44"/>
            <p:cNvGrpSpPr/>
            <p:nvPr/>
          </p:nvGrpSpPr>
          <p:grpSpPr>
            <a:xfrm>
              <a:off x="71500" y="4588856"/>
              <a:ext cx="8010890" cy="578617"/>
              <a:chOff x="71500" y="4380553"/>
              <a:chExt cx="8010890" cy="578617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71501" y="4380553"/>
                <a:ext cx="2655294" cy="499425"/>
              </a:xfrm>
              <a:prstGeom prst="rect">
                <a:avLst/>
              </a:prstGeom>
              <a:solidFill>
                <a:srgbClr val="99CC00">
                  <a:lumMod val="40000"/>
                  <a:lumOff val="60000"/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71500" y="4465101"/>
                <a:ext cx="5218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Behavior</a:t>
                </a:r>
                <a:r>
                  <a: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		« local » in real </a:t>
                </a:r>
                <a:r>
                  <a:rPr kumimoji="0" lang="fr-FR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space</a:t>
                </a: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48" name="Émoticône 47"/>
              <p:cNvSpPr/>
              <p:nvPr/>
            </p:nvSpPr>
            <p:spPr bwMode="auto">
              <a:xfrm>
                <a:off x="7624536" y="4503596"/>
                <a:ext cx="457854" cy="455574"/>
              </a:xfrm>
              <a:prstGeom prst="smileyFace">
                <a:avLst>
                  <a:gd name="adj" fmla="val 4653"/>
                </a:avLst>
              </a:prstGeom>
              <a:solidFill>
                <a:srgbClr val="99CC00">
                  <a:lumMod val="40000"/>
                  <a:lumOff val="60000"/>
                </a:srgbClr>
              </a:solidFill>
              <a:ln w="254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9" name="Groupe 48"/>
          <p:cNvGrpSpPr/>
          <p:nvPr/>
        </p:nvGrpSpPr>
        <p:grpSpPr>
          <a:xfrm>
            <a:off x="61171" y="2709353"/>
            <a:ext cx="8021219" cy="3092874"/>
            <a:chOff x="61171" y="2709353"/>
            <a:chExt cx="8021219" cy="3092874"/>
          </a:xfrm>
        </p:grpSpPr>
        <p:sp>
          <p:nvSpPr>
            <p:cNvPr id="50" name="Rectangle 49"/>
            <p:cNvSpPr/>
            <p:nvPr/>
          </p:nvSpPr>
          <p:spPr bwMode="auto">
            <a:xfrm>
              <a:off x="741710" y="2709353"/>
              <a:ext cx="4320480" cy="499425"/>
            </a:xfrm>
            <a:prstGeom prst="rect">
              <a:avLst/>
            </a:prstGeom>
            <a:solidFill>
              <a:srgbClr val="EC349E">
                <a:lumMod val="40000"/>
                <a:lumOff val="60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61171" y="5302802"/>
              <a:ext cx="8021219" cy="499425"/>
              <a:chOff x="61171" y="5094499"/>
              <a:chExt cx="8021219" cy="499425"/>
            </a:xfrm>
          </p:grpSpPr>
          <p:sp>
            <p:nvSpPr>
              <p:cNvPr id="52" name="Rectangle 51"/>
              <p:cNvSpPr/>
              <p:nvPr/>
            </p:nvSpPr>
            <p:spPr bwMode="auto">
              <a:xfrm>
                <a:off x="61171" y="5094499"/>
                <a:ext cx="2665624" cy="499425"/>
              </a:xfrm>
              <a:prstGeom prst="rect">
                <a:avLst/>
              </a:prstGeom>
              <a:solidFill>
                <a:srgbClr val="EC349E">
                  <a:lumMod val="40000"/>
                  <a:lumOff val="60000"/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Émoticône 52"/>
              <p:cNvSpPr/>
              <p:nvPr/>
            </p:nvSpPr>
            <p:spPr bwMode="auto">
              <a:xfrm>
                <a:off x="7624536" y="5094499"/>
                <a:ext cx="457854" cy="455574"/>
              </a:xfrm>
              <a:prstGeom prst="smileyFace">
                <a:avLst>
                  <a:gd name="adj" fmla="val 4653"/>
                </a:avLst>
              </a:prstGeom>
              <a:solidFill>
                <a:srgbClr val="99CC00">
                  <a:lumMod val="40000"/>
                  <a:lumOff val="60000"/>
                </a:srgbClr>
              </a:solidFill>
              <a:ln w="25400" cap="flat" cmpd="sng" algn="ctr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ZoneTexte 53"/>
              <p:cNvSpPr txBox="1"/>
              <p:nvPr/>
            </p:nvSpPr>
            <p:spPr>
              <a:xfrm>
                <a:off x="80901" y="5180741"/>
                <a:ext cx="55563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Opérateur de Green 	« local » in Fourier </a:t>
                </a:r>
                <a:r>
                  <a:rPr kumimoji="0" lang="fr-FR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space</a:t>
                </a:r>
                <a:endPara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</p:grpSp>
      </p:grpSp>
      <p:grpSp>
        <p:nvGrpSpPr>
          <p:cNvPr id="55" name="Groupe 54"/>
          <p:cNvGrpSpPr/>
          <p:nvPr/>
        </p:nvGrpSpPr>
        <p:grpSpPr>
          <a:xfrm>
            <a:off x="62979" y="2363232"/>
            <a:ext cx="8019411" cy="4036098"/>
            <a:chOff x="62979" y="2363232"/>
            <a:chExt cx="8019411" cy="4036098"/>
          </a:xfrm>
        </p:grpSpPr>
        <p:sp>
          <p:nvSpPr>
            <p:cNvPr id="56" name="Rectangle 55"/>
            <p:cNvSpPr/>
            <p:nvPr/>
          </p:nvSpPr>
          <p:spPr bwMode="auto">
            <a:xfrm>
              <a:off x="751514" y="2363232"/>
              <a:ext cx="2105429" cy="346121"/>
            </a:xfrm>
            <a:prstGeom prst="rect">
              <a:avLst/>
            </a:prstGeom>
            <a:solidFill>
              <a:srgbClr val="41B8F2">
                <a:lumMod val="40000"/>
                <a:lumOff val="60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41709" y="3208778"/>
              <a:ext cx="2115235" cy="346121"/>
            </a:xfrm>
            <a:prstGeom prst="rect">
              <a:avLst/>
            </a:prstGeom>
            <a:solidFill>
              <a:srgbClr val="41B8F2">
                <a:lumMod val="40000"/>
                <a:lumOff val="60000"/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62979" y="5943756"/>
              <a:ext cx="8019411" cy="455574"/>
              <a:chOff x="62979" y="5735453"/>
              <a:chExt cx="8019411" cy="455574"/>
            </a:xfrm>
          </p:grpSpPr>
          <p:sp>
            <p:nvSpPr>
              <p:cNvPr id="59" name="Rectangle 58"/>
              <p:cNvSpPr/>
              <p:nvPr/>
            </p:nvSpPr>
            <p:spPr bwMode="auto">
              <a:xfrm>
                <a:off x="62979" y="5790180"/>
                <a:ext cx="2663816" cy="346121"/>
              </a:xfrm>
              <a:prstGeom prst="rect">
                <a:avLst/>
              </a:prstGeom>
              <a:solidFill>
                <a:srgbClr val="41B8F2">
                  <a:lumMod val="40000"/>
                  <a:lumOff val="60000"/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Émoticône 59"/>
              <p:cNvSpPr/>
              <p:nvPr/>
            </p:nvSpPr>
            <p:spPr bwMode="auto">
              <a:xfrm>
                <a:off x="7624536" y="5735453"/>
                <a:ext cx="457854" cy="455574"/>
              </a:xfrm>
              <a:prstGeom prst="smileyFace">
                <a:avLst>
                  <a:gd name="adj" fmla="val -547"/>
                </a:avLst>
              </a:prstGeom>
              <a:solidFill>
                <a:srgbClr val="FFB310">
                  <a:lumMod val="40000"/>
                  <a:lumOff val="60000"/>
                </a:srgbClr>
              </a:solidFill>
              <a:ln w="25400" cap="flat" cmpd="sng" algn="ctr">
                <a:solidFill>
                  <a:srgbClr val="FFB31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ZoneTexte 60"/>
              <p:cNvSpPr txBox="1"/>
              <p:nvPr/>
            </p:nvSpPr>
            <p:spPr>
              <a:xfrm>
                <a:off x="85721" y="5785982"/>
                <a:ext cx="48013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marR="0" lvl="0" indent="-28575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FFT &amp; </a:t>
                </a:r>
                <a:r>
                  <a:rPr kumimoji="0" lang="fr-FR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iFFT</a:t>
                </a:r>
                <a:r>
                  <a:rPr kumimoji="0" lang="fr-F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Trebuchet MS" panose="020B0603020202020204" pitchFamily="34" charset="0"/>
                  </a:rPr>
                  <a:t> 		« non-local »	</a:t>
                </a:r>
              </a:p>
            </p:txBody>
          </p:sp>
        </p:grpSp>
      </p:grpSp>
      <p:sp>
        <p:nvSpPr>
          <p:cNvPr id="62" name="ZoneTexte 61"/>
          <p:cNvSpPr txBox="1"/>
          <p:nvPr/>
        </p:nvSpPr>
        <p:spPr>
          <a:xfrm>
            <a:off x="122033" y="1103718"/>
            <a:ext cx="18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HPC (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 descr="1D decomposi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79"/>
          <a:stretch/>
        </p:blipFill>
        <p:spPr bwMode="auto">
          <a:xfrm>
            <a:off x="26495" y="1995505"/>
            <a:ext cx="1755195" cy="17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633979" y="1700049"/>
            <a:ext cx="2475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F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1D </a:t>
            </a:r>
            <a:r>
              <a:rPr lang="fr-FR" sz="14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decomposition</a:t>
            </a:r>
            <a:r>
              <a:rPr lang="fr-F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(</a:t>
            </a:r>
            <a:r>
              <a:rPr lang="fr-FR" sz="14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slabs</a:t>
            </a:r>
            <a:r>
              <a:rPr lang="fr-FR" sz="14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)</a:t>
            </a:r>
            <a:endParaRPr lang="fr-FR"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81690" y="2180146"/>
            <a:ext cx="2655295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Example</a:t>
            </a:r>
            <a:r>
              <a:rPr lang="fr-FR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:</a:t>
            </a:r>
          </a:p>
          <a:p>
            <a:pPr algn="l"/>
            <a:r>
              <a:rPr lang="fr-FR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Image 1000</a:t>
            </a:r>
            <a:r>
              <a:rPr lang="fr-FR" baseline="30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3</a:t>
            </a:r>
          </a:p>
          <a:p>
            <a:pPr algn="l"/>
            <a:r>
              <a:rPr lang="fr-FR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1000 </a:t>
            </a:r>
            <a:r>
              <a:rPr lang="fr-FR" dirty="0" err="1" smtClean="0">
                <a:solidFill>
                  <a:srgbClr val="C00000"/>
                </a:solidFill>
                <a:latin typeface="Trebuchet MS" panose="020B0603020202020204" pitchFamily="34" charset="0"/>
              </a:rPr>
              <a:t>process</a:t>
            </a:r>
            <a:r>
              <a:rPr lang="fr-FR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 max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22023" y="4734145"/>
            <a:ext cx="6395182" cy="1710190"/>
            <a:chOff x="22023" y="5139190"/>
            <a:chExt cx="6395182" cy="1710190"/>
          </a:xfrm>
        </p:grpSpPr>
        <p:pic>
          <p:nvPicPr>
            <p:cNvPr id="27" name="Picture 4" descr="2D decomposi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44"/>
            <a:stretch/>
          </p:blipFill>
          <p:spPr bwMode="auto">
            <a:xfrm>
              <a:off x="5150889" y="5565694"/>
              <a:ext cx="1266316" cy="128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/>
            <p:cNvSpPr txBox="1"/>
            <p:nvPr/>
          </p:nvSpPr>
          <p:spPr>
            <a:xfrm>
              <a:off x="22023" y="5139190"/>
              <a:ext cx="51800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q"/>
              </a:pPr>
              <a:r>
                <a:rPr lang="fr-FR" sz="1800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FFT 3D = succession of 1D FFT </a:t>
              </a: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26495" y="1366831"/>
            <a:ext cx="1988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8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Décomposition</a:t>
            </a:r>
            <a:endParaRPr lang="fr-FR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30" name="Picture 4" descr="2D decomposi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r="33481"/>
          <a:stretch/>
        </p:blipFill>
        <p:spPr bwMode="auto">
          <a:xfrm>
            <a:off x="6507215" y="5160649"/>
            <a:ext cx="1260140" cy="12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2D decomposi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9"/>
          <a:stretch/>
        </p:blipFill>
        <p:spPr bwMode="auto">
          <a:xfrm>
            <a:off x="7857365" y="5160649"/>
            <a:ext cx="1268769" cy="12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63806" y="5208935"/>
            <a:ext cx="4997073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fr-FR" sz="16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Require</a:t>
            </a: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to transpose datas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Communications (MPI_ALLTOALL)!</a:t>
            </a:r>
          </a:p>
          <a:p>
            <a:pPr marL="1200150" lvl="2" indent="-285750" algn="l"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Librairie 2decomp</a:t>
            </a:r>
            <a:endParaRPr lang="fr-FR" sz="16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252945" y="4734145"/>
            <a:ext cx="2187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>
                <a:solidFill>
                  <a:srgbClr val="000000"/>
                </a:solidFill>
                <a:latin typeface="Trebuchet MS" panose="020B0603020202020204" pitchFamily="34" charset="0"/>
                <a:hlinkClick r:id="rId5"/>
              </a:rPr>
              <a:t>http</a:t>
            </a:r>
            <a:r>
              <a:rPr lang="fr-FR" dirty="0">
                <a:solidFill>
                  <a:srgbClr val="000000"/>
                </a:solidFill>
                <a:latin typeface="Trebuchet MS" panose="020B0603020202020204" pitchFamily="34" charset="0"/>
                <a:hlinkClick r:id="rId5"/>
              </a:rPr>
              <a:t>://www.2decomp.org</a:t>
            </a:r>
            <a:r>
              <a:rPr lang="fr-FR" dirty="0" smtClean="0">
                <a:solidFill>
                  <a:srgbClr val="000000"/>
                </a:solidFill>
                <a:latin typeface="Trebuchet MS" panose="020B0603020202020204" pitchFamily="34" charset="0"/>
                <a:hlinkClick r:id="rId5"/>
              </a:rPr>
              <a:t>/</a:t>
            </a:r>
            <a:endParaRPr lang="fr-FR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5" name="Groupe 34"/>
          <p:cNvGrpSpPr/>
          <p:nvPr/>
        </p:nvGrpSpPr>
        <p:grpSpPr>
          <a:xfrm>
            <a:off x="4617005" y="1628800"/>
            <a:ext cx="4275475" cy="2301326"/>
            <a:chOff x="4617005" y="1535859"/>
            <a:chExt cx="4275475" cy="2301326"/>
          </a:xfrm>
        </p:grpSpPr>
        <p:sp>
          <p:nvSpPr>
            <p:cNvPr id="36" name="ZoneTexte 35"/>
            <p:cNvSpPr txBox="1"/>
            <p:nvPr/>
          </p:nvSpPr>
          <p:spPr>
            <a:xfrm>
              <a:off x="5571035" y="1603951"/>
              <a:ext cx="26436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lang="fr-FR" sz="1400" kern="0" dirty="0">
                  <a:solidFill>
                    <a:srgbClr val="000000"/>
                  </a:solidFill>
                  <a:latin typeface="Trebuchet MS" panose="020B0603020202020204" pitchFamily="34" charset="0"/>
                </a:rPr>
                <a:t>2D </a:t>
              </a:r>
              <a:r>
                <a:rPr lang="fr-FR" sz="1400" kern="0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de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composition (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pencils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)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hlinkClick r:id="rId5"/>
                </a:rPr>
                <a:t>http://www.2decomp.org/</a:t>
              </a:r>
              <a:endPara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pic>
          <p:nvPicPr>
            <p:cNvPr id="37" name="Picture 4" descr="2D decomposi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14"/>
            <a:stretch/>
          </p:blipFill>
          <p:spPr bwMode="auto">
            <a:xfrm>
              <a:off x="4797025" y="2130520"/>
              <a:ext cx="1578690" cy="16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ZoneTexte 37"/>
            <p:cNvSpPr txBox="1"/>
            <p:nvPr/>
          </p:nvSpPr>
          <p:spPr>
            <a:xfrm>
              <a:off x="6754742" y="2163933"/>
              <a:ext cx="202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Example</a:t>
              </a:r>
              <a:r>
                <a:rPr kumimoji="0" lang="fr-FR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: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Image 1000</a:t>
              </a:r>
              <a:r>
                <a:rPr kumimoji="0" lang="fr-FR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3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1000x1000 </a:t>
              </a:r>
              <a:r>
                <a:rPr kumimoji="0" lang="fr-FR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process</a:t>
              </a: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max!</a:t>
              </a:r>
            </a:p>
          </p:txBody>
        </p:sp>
        <p:sp>
          <p:nvSpPr>
            <p:cNvPr id="39" name="Rectangle à coins arrondis 38"/>
            <p:cNvSpPr/>
            <p:nvPr/>
          </p:nvSpPr>
          <p:spPr bwMode="auto">
            <a:xfrm>
              <a:off x="4617005" y="1535859"/>
              <a:ext cx="4275475" cy="2301326"/>
            </a:xfrm>
            <a:prstGeom prst="round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1" name="ZoneTexte 40"/>
          <p:cNvSpPr txBox="1"/>
          <p:nvPr/>
        </p:nvSpPr>
        <p:spPr>
          <a:xfrm>
            <a:off x="0" y="929396"/>
            <a:ext cx="18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HPC (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26618" y="6576414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163524" y="2028383"/>
            <a:ext cx="2336232" cy="432048"/>
          </a:xfrm>
          <a:prstGeom prst="rect">
            <a:avLst/>
          </a:prstGeom>
        </p:spPr>
        <p:txBody>
          <a:bodyPr lIns="0" tIns="0" rIns="0" bIns="0"/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4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marR="0" lvl="1" indent="-360363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Tx/>
              <a:buBlip>
                <a:blip r:embed="rId3"/>
              </a:buBlip>
              <a:tabLst/>
              <a:defRPr/>
            </a:pPr>
            <a:r>
              <a:rPr kumimoji="0" lang="fr-FR" sz="1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kumimoji="0" 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weak</a:t>
            </a:r>
            <a:r>
              <a:rPr kumimoji="0" lang="fr-FR" sz="1800" i="0" u="none" strike="noStrike" kern="1200" cap="none" spc="0" normalizeH="0" baseline="0" noProof="0" dirty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fr-FR" sz="1800" i="1" u="none" strike="noStrike" kern="1200" cap="none" spc="0" normalizeH="0" baseline="0" noProof="0" dirty="0" smtClean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611063" y="1993540"/>
                <a:ext cx="29060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49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Problem size = </a:t>
                </a:r>
                <a14:m>
                  <m:oMath xmlns:m="http://schemas.openxmlformats.org/officeDocument/2006/math">
                    <m:r>
                      <a:rPr kumimoji="0" lang="fr-FR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ＭＳ Ｐゴシック" charset="0"/>
                        <a:cs typeface="Calibri" panose="020F0502020204030204" pitchFamily="34" charset="0"/>
                      </a:rPr>
                      <m:t>𝛼</m:t>
                    </m:r>
                    <m:sSub>
                      <m:sSubPr>
                        <m:ctrlP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alibri" panose="020F0502020204030204" pitchFamily="34" charset="0"/>
                          </a:rPr>
                          <m:t>𝑁</m:t>
                        </m:r>
                      </m:e>
                      <m:sub>
                        <m:r>
                          <a:rPr kumimoji="0" lang="fr-FR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>
                                <a:lumMod val="75000"/>
                                <a:lumOff val="25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ＭＳ Ｐゴシック" charset="0"/>
                            <a:cs typeface="Calibri" panose="020F0502020204030204" pitchFamily="34" charset="0"/>
                          </a:rPr>
                          <m:t>𝑛𝑜𝑑𝑒𝑠</m:t>
                        </m:r>
                      </m:sub>
                    </m:sSub>
                  </m:oMath>
                </a14:m>
                <a:endPara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EB606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063" y="1993540"/>
                <a:ext cx="2906042" cy="338554"/>
              </a:xfrm>
              <a:prstGeom prst="rect">
                <a:avLst/>
              </a:prstGeom>
              <a:blipFill>
                <a:blip r:embed="rId5"/>
                <a:stretch>
                  <a:fillRect l="-1048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2630215" y="2399038"/>
            <a:ext cx="3528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449263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Perfect scalability if “elapsed time” = </a:t>
            </a:r>
            <a:r>
              <a:rPr lang="en-US" sz="1600" dirty="0" err="1" smtClean="0">
                <a:solidFill>
                  <a:srgbClr val="C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cte</a:t>
            </a:r>
            <a:endParaRPr lang="en-US" sz="1600" dirty="0">
              <a:solidFill>
                <a:srgbClr val="C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-78801" y="3368895"/>
            <a:ext cx="4851007" cy="3223636"/>
            <a:chOff x="-59299" y="2320599"/>
            <a:chExt cx="4851007" cy="3223636"/>
          </a:xfrm>
        </p:grpSpPr>
        <p:sp>
          <p:nvSpPr>
            <p:cNvPr id="9" name="Rectangle à coins arrondis 8"/>
            <p:cNvSpPr/>
            <p:nvPr/>
          </p:nvSpPr>
          <p:spPr bwMode="auto">
            <a:xfrm>
              <a:off x="980508" y="2341407"/>
              <a:ext cx="2170501" cy="621252"/>
            </a:xfrm>
            <a:prstGeom prst="roundRect">
              <a:avLst>
                <a:gd name="adj" fmla="val 3976"/>
              </a:avLst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201035" y="2320599"/>
              <a:ext cx="17294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i="0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“light behavior” </a:t>
              </a:r>
            </a:p>
            <a:p>
              <a:pPr marR="0" lvl="0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800" i="0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Elasticity</a:t>
              </a:r>
              <a:endPara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-59299" y="3000882"/>
              <a:ext cx="4851007" cy="2543353"/>
              <a:chOff x="-59299" y="4190971"/>
              <a:chExt cx="4851007" cy="2543353"/>
            </a:xfrm>
          </p:grpSpPr>
          <p:pic>
            <p:nvPicPr>
              <p:cNvPr id="12" name="Picture 8" descr="http://www.maisondelasimulation.fr/projects/amitex/html/_images/weak_scaling_elastique_256.jpe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195" y="4190971"/>
                <a:ext cx="3359068" cy="25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Connecteur droit 12"/>
              <p:cNvCxnSpPr/>
              <p:nvPr/>
            </p:nvCxnSpPr>
            <p:spPr>
              <a:xfrm flipV="1">
                <a:off x="723997" y="5389613"/>
                <a:ext cx="2627532" cy="53432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</a:ln>
              <a:effectLst/>
            </p:spPr>
          </p:cxnSp>
          <p:grpSp>
            <p:nvGrpSpPr>
              <p:cNvPr id="14" name="Groupe 13"/>
              <p:cNvGrpSpPr/>
              <p:nvPr/>
            </p:nvGrpSpPr>
            <p:grpSpPr>
              <a:xfrm>
                <a:off x="3325077" y="6272659"/>
                <a:ext cx="1030288" cy="461665"/>
                <a:chOff x="3558727" y="6346663"/>
                <a:chExt cx="1030288" cy="461665"/>
              </a:xfrm>
            </p:grpSpPr>
            <p:cxnSp>
              <p:nvCxnSpPr>
                <p:cNvPr id="23" name="Connecteur droit 22"/>
                <p:cNvCxnSpPr/>
                <p:nvPr/>
              </p:nvCxnSpPr>
              <p:spPr>
                <a:xfrm flipH="1">
                  <a:off x="3558727" y="6493690"/>
                  <a:ext cx="214663" cy="26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24" name="ZoneTexte 23"/>
                <p:cNvSpPr txBox="1"/>
                <p:nvPr/>
              </p:nvSpPr>
              <p:spPr>
                <a:xfrm>
                  <a:off x="3727460" y="6346663"/>
                  <a:ext cx="8615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64 nodes</a:t>
                  </a:r>
                </a:p>
                <a:p>
                  <a:pPr marL="0" marR="0" lvl="0" indent="0" algn="l" defTabSz="449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1024 cores</a:t>
                  </a:r>
                  <a:endParaRPr kumimoji="0" lang="en-US" sz="1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" name="Émoticône 14"/>
              <p:cNvSpPr/>
              <p:nvPr/>
            </p:nvSpPr>
            <p:spPr>
              <a:xfrm>
                <a:off x="3469093" y="4256435"/>
                <a:ext cx="481188" cy="472355"/>
              </a:xfrm>
              <a:prstGeom prst="smileyFace">
                <a:avLst>
                  <a:gd name="adj" fmla="val 930"/>
                </a:avLst>
              </a:prstGeom>
              <a:solidFill>
                <a:srgbClr val="7EB606">
                  <a:lumMod val="60000"/>
                  <a:lumOff val="40000"/>
                </a:srgbClr>
              </a:solidFill>
              <a:ln w="40000" cap="flat" cmpd="sng" algn="ctr">
                <a:solidFill>
                  <a:srgbClr val="7EB60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49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-59299" y="6272659"/>
                <a:ext cx="861555" cy="461665"/>
                <a:chOff x="3727460" y="6346663"/>
                <a:chExt cx="861555" cy="461665"/>
              </a:xfrm>
            </p:grpSpPr>
            <p:sp>
              <p:nvSpPr>
                <p:cNvPr id="21" name="ZoneTexte 20"/>
                <p:cNvSpPr txBox="1"/>
                <p:nvPr/>
              </p:nvSpPr>
              <p:spPr>
                <a:xfrm>
                  <a:off x="3727460" y="6346663"/>
                  <a:ext cx="8615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</a:t>
                  </a: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 node</a:t>
                  </a:r>
                </a:p>
                <a:p>
                  <a:pPr marL="0" marR="0" lvl="0" indent="0" algn="l" defTabSz="449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16 cores</a:t>
                  </a:r>
                  <a:endParaRPr kumimoji="0" lang="en-US" sz="1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22" name="Connecteur droit 21"/>
                <p:cNvCxnSpPr/>
                <p:nvPr/>
              </p:nvCxnSpPr>
              <p:spPr>
                <a:xfrm>
                  <a:off x="4304885" y="6503345"/>
                  <a:ext cx="214663" cy="26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</p:grpSp>
          <p:pic>
            <p:nvPicPr>
              <p:cNvPr id="17" name="Picture 10" descr="http://www.maisondelasimulation.fr/projects/amitex/html/_images/betonX2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586" y="5948659"/>
                <a:ext cx="357151" cy="3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2" descr="http://www.maisondelasimulation.fr/projects/amitex/html/_images/betonX8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3102" y="5011627"/>
                <a:ext cx="1428606" cy="129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3856343" y="4762702"/>
                <a:ext cx="7576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49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1024</a:t>
                </a:r>
                <a:r>
                  <a:rPr kumimoji="0" lang="en-US" sz="1200" b="0" i="1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49221" y="5716646"/>
                <a:ext cx="7576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49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256</a:t>
                </a:r>
                <a:r>
                  <a:rPr kumimoji="0" lang="en-US" sz="1200" b="0" i="1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25" name="Groupe 24"/>
          <p:cNvGrpSpPr/>
          <p:nvPr/>
        </p:nvGrpSpPr>
        <p:grpSpPr>
          <a:xfrm>
            <a:off x="4306474" y="3338990"/>
            <a:ext cx="4815484" cy="3274274"/>
            <a:chOff x="4314850" y="3620111"/>
            <a:chExt cx="4815484" cy="3274274"/>
          </a:xfrm>
        </p:grpSpPr>
        <p:sp>
          <p:nvSpPr>
            <p:cNvPr id="26" name="Rectangle à coins arrondis 25"/>
            <p:cNvSpPr/>
            <p:nvPr/>
          </p:nvSpPr>
          <p:spPr bwMode="auto">
            <a:xfrm>
              <a:off x="5394029" y="3630033"/>
              <a:ext cx="2242922" cy="654062"/>
            </a:xfrm>
            <a:prstGeom prst="roundRect">
              <a:avLst>
                <a:gd name="adj" fmla="val 3976"/>
              </a:avLst>
            </a:prstGeom>
            <a:solidFill>
              <a:schemeClr val="bg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5553174" y="3620111"/>
              <a:ext cx="1924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800" i="0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“heavy behavior”  </a:t>
              </a:r>
            </a:p>
            <a:p>
              <a:pPr marR="0" lvl="0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800" i="0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rPr>
                <a:t>Crystal plasticity</a:t>
              </a:r>
              <a:endPara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28" name="Groupe 27"/>
            <p:cNvGrpSpPr/>
            <p:nvPr/>
          </p:nvGrpSpPr>
          <p:grpSpPr>
            <a:xfrm>
              <a:off x="4314850" y="4344488"/>
              <a:ext cx="4815484" cy="2549897"/>
              <a:chOff x="4314850" y="4344488"/>
              <a:chExt cx="4815484" cy="2549897"/>
            </a:xfrm>
          </p:grpSpPr>
          <p:grpSp>
            <p:nvGrpSpPr>
              <p:cNvPr id="29" name="Groupe 28"/>
              <p:cNvGrpSpPr/>
              <p:nvPr/>
            </p:nvGrpSpPr>
            <p:grpSpPr>
              <a:xfrm>
                <a:off x="4674890" y="4344488"/>
                <a:ext cx="3359068" cy="2520000"/>
                <a:chOff x="47819" y="37302946"/>
                <a:chExt cx="3359068" cy="2520000"/>
              </a:xfrm>
            </p:grpSpPr>
            <p:pic>
              <p:nvPicPr>
                <p:cNvPr id="42" name="Image 41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19" y="37302946"/>
                  <a:ext cx="3359068" cy="2520000"/>
                </a:xfrm>
                <a:prstGeom prst="rect">
                  <a:avLst/>
                </a:prstGeom>
              </p:spPr>
            </p:pic>
            <p:cxnSp>
              <p:nvCxnSpPr>
                <p:cNvPr id="43" name="Connecteur droit 42"/>
                <p:cNvCxnSpPr/>
                <p:nvPr/>
              </p:nvCxnSpPr>
              <p:spPr>
                <a:xfrm flipV="1">
                  <a:off x="479867" y="37716823"/>
                  <a:ext cx="2627532" cy="5343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cxnSp>
          </p:grpSp>
          <p:grpSp>
            <p:nvGrpSpPr>
              <p:cNvPr id="30" name="Groupe 29"/>
              <p:cNvGrpSpPr/>
              <p:nvPr/>
            </p:nvGrpSpPr>
            <p:grpSpPr>
              <a:xfrm>
                <a:off x="7699226" y="6432720"/>
                <a:ext cx="1030288" cy="461665"/>
                <a:chOff x="3558727" y="6346663"/>
                <a:chExt cx="1030288" cy="461665"/>
              </a:xfrm>
            </p:grpSpPr>
            <p:cxnSp>
              <p:nvCxnSpPr>
                <p:cNvPr id="40" name="Connecteur droit 39"/>
                <p:cNvCxnSpPr/>
                <p:nvPr/>
              </p:nvCxnSpPr>
              <p:spPr>
                <a:xfrm flipH="1">
                  <a:off x="3558727" y="6493690"/>
                  <a:ext cx="214663" cy="26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41" name="ZoneTexte 40"/>
                <p:cNvSpPr txBox="1"/>
                <p:nvPr/>
              </p:nvSpPr>
              <p:spPr>
                <a:xfrm>
                  <a:off x="3727460" y="6346663"/>
                  <a:ext cx="8615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64 nodes</a:t>
                  </a:r>
                </a:p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1024 cores</a:t>
                  </a:r>
                  <a:endParaRPr kumimoji="0" lang="en-US" sz="1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1" name="Émoticône 30"/>
              <p:cNvSpPr/>
              <p:nvPr/>
            </p:nvSpPr>
            <p:spPr>
              <a:xfrm>
                <a:off x="7843242" y="4416496"/>
                <a:ext cx="481188" cy="472355"/>
              </a:xfrm>
              <a:prstGeom prst="smileyFace">
                <a:avLst/>
              </a:prstGeom>
              <a:solidFill>
                <a:srgbClr val="7EB606">
                  <a:lumMod val="60000"/>
                  <a:lumOff val="40000"/>
                </a:srgbClr>
              </a:solidFill>
              <a:ln w="40000" cap="flat" cmpd="sng" algn="ctr">
                <a:solidFill>
                  <a:srgbClr val="7EB606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49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3" name="Image 3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74" t="12699" r="7146" b="5486"/>
              <a:stretch/>
            </p:blipFill>
            <p:spPr>
              <a:xfrm>
                <a:off x="4587721" y="6170352"/>
                <a:ext cx="344920" cy="325375"/>
              </a:xfrm>
              <a:prstGeom prst="rect">
                <a:avLst/>
              </a:prstGeom>
            </p:spPr>
          </p:pic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18" t="12699" r="7146" b="5486"/>
              <a:stretch/>
            </p:blipFill>
            <p:spPr>
              <a:xfrm>
                <a:off x="7771234" y="5159813"/>
                <a:ext cx="1359100" cy="1296000"/>
              </a:xfrm>
              <a:prstGeom prst="rect">
                <a:avLst/>
              </a:prstGeom>
            </p:spPr>
          </p:pic>
          <p:grpSp>
            <p:nvGrpSpPr>
              <p:cNvPr id="35" name="Groupe 34"/>
              <p:cNvGrpSpPr/>
              <p:nvPr/>
            </p:nvGrpSpPr>
            <p:grpSpPr>
              <a:xfrm>
                <a:off x="4314850" y="6432720"/>
                <a:ext cx="861555" cy="461665"/>
                <a:chOff x="3727460" y="6346663"/>
                <a:chExt cx="861555" cy="461665"/>
              </a:xfrm>
            </p:grpSpPr>
            <p:sp>
              <p:nvSpPr>
                <p:cNvPr id="38" name="ZoneTexte 37"/>
                <p:cNvSpPr txBox="1"/>
                <p:nvPr/>
              </p:nvSpPr>
              <p:spPr>
                <a:xfrm>
                  <a:off x="3727460" y="6346663"/>
                  <a:ext cx="86155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</a:t>
                  </a: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 node</a:t>
                  </a:r>
                </a:p>
                <a:p>
                  <a:pPr marL="0" marR="0" lvl="0" indent="0" algn="l" defTabSz="44926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0000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ＭＳ Ｐゴシック" charset="0"/>
                      <a:cs typeface="Calibri" panose="020F0502020204030204" pitchFamily="34" charset="0"/>
                    </a:rPr>
                    <a:t>16 cores</a:t>
                  </a:r>
                  <a:endParaRPr kumimoji="0" lang="en-US" sz="1800" b="0" i="1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39" name="Connecteur droit 38"/>
                <p:cNvCxnSpPr/>
                <p:nvPr/>
              </p:nvCxnSpPr>
              <p:spPr>
                <a:xfrm>
                  <a:off x="4304885" y="6503345"/>
                  <a:ext cx="214663" cy="261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</p:grpSp>
          <p:sp>
            <p:nvSpPr>
              <p:cNvPr id="36" name="ZoneTexte 35"/>
              <p:cNvSpPr txBox="1"/>
              <p:nvPr/>
            </p:nvSpPr>
            <p:spPr>
              <a:xfrm>
                <a:off x="4509824" y="5948698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128</a:t>
                </a:r>
                <a:r>
                  <a:rPr kumimoji="0" lang="fr-FR" sz="12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kumimoji="0" lang="fr-FR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8198602" y="4908148"/>
                <a:ext cx="4716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512</a:t>
                </a:r>
                <a:r>
                  <a:rPr kumimoji="0" lang="fr-FR" sz="12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endParaRPr kumimoji="0" lang="fr-FR" sz="1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4" name="ZoneTexte 43"/>
          <p:cNvSpPr txBox="1"/>
          <p:nvPr/>
        </p:nvSpPr>
        <p:spPr>
          <a:xfrm>
            <a:off x="0" y="929396"/>
            <a:ext cx="182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HPC (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8522" y="1471159"/>
            <a:ext cx="7042636" cy="100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fr-FR" dirty="0" err="1" smtClean="0"/>
              <a:t>Elastic</a:t>
            </a:r>
            <a:r>
              <a:rPr lang="fr-FR" dirty="0" smtClean="0"/>
              <a:t> </a:t>
            </a:r>
            <a:r>
              <a:rPr lang="fr-FR" dirty="0" err="1" smtClean="0"/>
              <a:t>behavior</a:t>
            </a:r>
            <a:r>
              <a:rPr lang="fr-FR" dirty="0" smtClean="0"/>
              <a:t> of </a:t>
            </a:r>
            <a:r>
              <a:rPr lang="fr-FR" b="1" dirty="0" err="1" smtClean="0"/>
              <a:t>syntactic</a:t>
            </a:r>
            <a:r>
              <a:rPr lang="fr-FR" b="1" dirty="0" smtClean="0"/>
              <a:t> </a:t>
            </a:r>
            <a:r>
              <a:rPr lang="fr-FR" b="1" dirty="0" err="1" smtClean="0"/>
              <a:t>foams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polypropylene</a:t>
            </a:r>
            <a:r>
              <a:rPr lang="fr-FR" dirty="0" smtClean="0"/>
              <a:t> matrix+ </a:t>
            </a:r>
            <a:r>
              <a:rPr lang="fr-FR" dirty="0" err="1" smtClean="0"/>
              <a:t>hollow</a:t>
            </a:r>
            <a:r>
              <a:rPr lang="fr-FR" dirty="0" smtClean="0"/>
              <a:t>  glass </a:t>
            </a:r>
            <a:r>
              <a:rPr lang="fr-FR" dirty="0" err="1" smtClean="0"/>
              <a:t>microspheres</a:t>
            </a:r>
            <a:r>
              <a:rPr lang="fr-FR" dirty="0" smtClean="0"/>
              <a:t>) </a:t>
            </a:r>
            <a:r>
              <a:rPr lang="fr-FR" b="1" dirty="0" smtClean="0"/>
              <a:t>(light </a:t>
            </a:r>
            <a:r>
              <a:rPr lang="fr-FR" b="1" dirty="0" err="1" smtClean="0"/>
              <a:t>material</a:t>
            </a:r>
            <a:r>
              <a:rPr lang="fr-FR" b="1" dirty="0" smtClean="0"/>
              <a:t> for </a:t>
            </a:r>
            <a:r>
              <a:rPr lang="fr-FR" b="1" dirty="0" err="1" smtClean="0"/>
              <a:t>autmotive</a:t>
            </a:r>
            <a:r>
              <a:rPr lang="fr-FR" b="1" dirty="0" smtClean="0"/>
              <a:t> applications)</a:t>
            </a:r>
          </a:p>
          <a:p>
            <a:pPr marL="628650" lvl="1" indent="-171450" algn="l">
              <a:buFont typeface="Wingdings" panose="05000000000000000000" pitchFamily="2" charset="2"/>
              <a:buChar char="§"/>
            </a:pPr>
            <a:r>
              <a:rPr lang="fr-FR" sz="1100" dirty="0" smtClean="0"/>
              <a:t>PhD Romain </a:t>
            </a:r>
            <a:r>
              <a:rPr lang="fr-FR" sz="1100" dirty="0" err="1" smtClean="0"/>
              <a:t>Charière</a:t>
            </a:r>
            <a:r>
              <a:rPr lang="fr-FR" sz="1100" dirty="0" smtClean="0"/>
              <a:t> (coll. </a:t>
            </a:r>
            <a:r>
              <a:rPr lang="fr-FR" sz="1100" b="1" dirty="0" smtClean="0"/>
              <a:t>CEA-DES-LITEN Grenoble</a:t>
            </a:r>
            <a:r>
              <a:rPr lang="fr-FR" sz="1100" dirty="0" smtClean="0"/>
              <a:t>) – </a:t>
            </a:r>
            <a:r>
              <a:rPr lang="fr-FR" sz="1100" dirty="0" err="1" smtClean="0"/>
              <a:t>dec</a:t>
            </a:r>
            <a:r>
              <a:rPr lang="fr-FR" sz="1100" dirty="0" smtClean="0"/>
              <a:t>. 2019</a:t>
            </a:r>
          </a:p>
          <a:p>
            <a:pPr marL="1085850" lvl="2" indent="-171450" algn="just">
              <a:buFont typeface="Wingdings" panose="05000000000000000000" pitchFamily="2" charset="2"/>
              <a:buChar char="§"/>
            </a:pPr>
            <a:r>
              <a:rPr lang="fr-FR" sz="1000" i="1" u="sng" dirty="0" smtClean="0"/>
              <a:t>IJSS 2020</a:t>
            </a:r>
            <a:r>
              <a:rPr lang="fr-FR" sz="1000" i="1" dirty="0" smtClean="0"/>
              <a:t>, </a:t>
            </a:r>
            <a:r>
              <a:rPr lang="fr-FR" sz="1000" i="1" dirty="0" err="1" smtClean="0"/>
              <a:t>Charière</a:t>
            </a:r>
            <a:r>
              <a:rPr lang="fr-FR" sz="1000" i="1" dirty="0" smtClean="0"/>
              <a:t>, </a:t>
            </a:r>
            <a:r>
              <a:rPr lang="fr-FR" sz="1000" i="1" dirty="0" err="1" smtClean="0"/>
              <a:t>Marano</a:t>
            </a:r>
            <a:r>
              <a:rPr lang="fr-FR" sz="1000" i="1" dirty="0" smtClean="0"/>
              <a:t>, </a:t>
            </a:r>
            <a:r>
              <a:rPr lang="fr-FR" sz="1000" i="1" dirty="0" err="1" smtClean="0"/>
              <a:t>Gélébart</a:t>
            </a:r>
            <a:r>
              <a:rPr lang="fr-FR" sz="1000" i="1" dirty="0" smtClean="0"/>
              <a:t>, </a:t>
            </a:r>
            <a:r>
              <a:rPr lang="en-GB" sz="1000" i="1" dirty="0" smtClean="0"/>
              <a:t>Use </a:t>
            </a:r>
            <a:r>
              <a:rPr lang="en-GB" sz="1000" i="1" dirty="0"/>
              <a:t>of composite voxels in FFT based elastic simulations of hollow glass microspheres/polypropylene composites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626" y="1073766"/>
            <a:ext cx="1629481" cy="162000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88520" y="4702866"/>
            <a:ext cx="9037562" cy="2172903"/>
            <a:chOff x="88520" y="4702866"/>
            <a:chExt cx="9037562" cy="2172903"/>
          </a:xfrm>
        </p:grpSpPr>
        <p:sp>
          <p:nvSpPr>
            <p:cNvPr id="7" name="ZoneTexte 6"/>
            <p:cNvSpPr txBox="1"/>
            <p:nvPr/>
          </p:nvSpPr>
          <p:spPr>
            <a:xfrm>
              <a:off x="88520" y="4702866"/>
              <a:ext cx="7042637" cy="2172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ü"/>
              </a:pPr>
              <a:r>
                <a:rPr lang="fr-FR" dirty="0" smtClean="0"/>
                <a:t>Simulation of </a:t>
              </a:r>
              <a:r>
                <a:rPr lang="fr-FR" dirty="0" err="1" smtClean="0"/>
                <a:t>intragranular</a:t>
              </a:r>
              <a:r>
                <a:rPr lang="fr-FR" dirty="0" smtClean="0"/>
                <a:t> </a:t>
              </a:r>
              <a:r>
                <a:rPr lang="fr-FR" b="1" dirty="0" smtClean="0"/>
                <a:t>plastic </a:t>
              </a:r>
              <a:r>
                <a:rPr lang="fr-FR" b="1" dirty="0" err="1" smtClean="0"/>
                <a:t>strain</a:t>
              </a:r>
              <a:r>
                <a:rPr lang="fr-FR" b="1" dirty="0" smtClean="0"/>
                <a:t> </a:t>
              </a:r>
              <a:r>
                <a:rPr lang="fr-FR" b="1" dirty="0" err="1" smtClean="0"/>
                <a:t>localization</a:t>
              </a:r>
              <a:r>
                <a:rPr lang="fr-FR" b="1" dirty="0" smtClean="0"/>
                <a:t> in </a:t>
              </a:r>
              <a:r>
                <a:rPr lang="fr-FR" b="1" dirty="0" err="1" smtClean="0"/>
                <a:t>polycrystals</a:t>
              </a:r>
              <a:endParaRPr lang="fr-FR" b="1" dirty="0" smtClean="0"/>
            </a:p>
            <a:p>
              <a:pPr marL="628650" lvl="1" indent="-171450" algn="l">
                <a:buFont typeface="Wingdings" panose="05000000000000000000" pitchFamily="2" charset="2"/>
                <a:buChar char="§"/>
              </a:pPr>
              <a:r>
                <a:rPr lang="fr-FR" sz="1100" dirty="0" smtClean="0"/>
                <a:t>PhD Aldo </a:t>
              </a:r>
              <a:r>
                <a:rPr lang="fr-FR" sz="1100" dirty="0" err="1" smtClean="0"/>
                <a:t>Marano</a:t>
              </a:r>
              <a:r>
                <a:rPr lang="fr-FR" sz="1100" dirty="0" smtClean="0"/>
                <a:t> (</a:t>
              </a:r>
              <a:r>
                <a:rPr lang="fr-FR" sz="1100" b="1" dirty="0" smtClean="0"/>
                <a:t>coll. Ecole des Mines</a:t>
              </a:r>
              <a:r>
                <a:rPr lang="fr-FR" sz="1100" dirty="0" smtClean="0"/>
                <a:t>) – Nov. 2019</a:t>
              </a:r>
            </a:p>
            <a:p>
              <a:pPr marL="1085850" lvl="2" indent="-171450" algn="just">
                <a:buFont typeface="Wingdings" panose="05000000000000000000" pitchFamily="2" charset="2"/>
                <a:buChar char="§"/>
              </a:pPr>
              <a:r>
                <a:rPr lang="en-GB" sz="1000" i="1" u="sng" dirty="0" err="1" smtClean="0"/>
                <a:t>Acta</a:t>
              </a:r>
              <a:r>
                <a:rPr lang="en-GB" sz="1000" i="1" u="sng" dirty="0" smtClean="0"/>
                <a:t> </a:t>
              </a:r>
              <a:r>
                <a:rPr lang="en-GB" sz="1000" i="1" u="sng" dirty="0" err="1" smtClean="0"/>
                <a:t>Materialia</a:t>
              </a:r>
              <a:r>
                <a:rPr lang="en-GB" sz="1000" i="1" u="sng" dirty="0" smtClean="0"/>
                <a:t> 2019</a:t>
              </a:r>
              <a:r>
                <a:rPr lang="en-GB" sz="1000" i="1" dirty="0" smtClean="0"/>
                <a:t>, </a:t>
              </a:r>
              <a:r>
                <a:rPr lang="en-GB" sz="1000" i="1" dirty="0" err="1" smtClean="0"/>
                <a:t>Marano</a:t>
              </a:r>
              <a:r>
                <a:rPr lang="en-GB" sz="1000" i="1" dirty="0" smtClean="0"/>
                <a:t>, </a:t>
              </a:r>
              <a:r>
                <a:rPr lang="en-GB" sz="1000" i="1" dirty="0" err="1" smtClean="0"/>
                <a:t>Gélébart</a:t>
              </a:r>
              <a:r>
                <a:rPr lang="en-GB" sz="1000" i="1" dirty="0" smtClean="0"/>
                <a:t>, Forest, </a:t>
              </a:r>
              <a:r>
                <a:rPr lang="en-GB" sz="1000" i="1" dirty="0" err="1" smtClean="0"/>
                <a:t>Intragranular</a:t>
              </a:r>
              <a:r>
                <a:rPr lang="en-GB" sz="1000" i="1" dirty="0" smtClean="0"/>
                <a:t> </a:t>
              </a:r>
              <a:r>
                <a:rPr lang="en-GB" sz="1000" i="1" dirty="0"/>
                <a:t>localization induced by softening crystal plasticity: Analysis of slip and kink bands localization modes from high resolution FFT-simulations </a:t>
              </a:r>
              <a:r>
                <a:rPr lang="en-GB" sz="1000" i="1" dirty="0" smtClean="0"/>
                <a:t>results</a:t>
              </a:r>
            </a:p>
            <a:p>
              <a:pPr marL="1085850" lvl="2" indent="-171450" algn="just">
                <a:buFont typeface="Wingdings" panose="05000000000000000000" pitchFamily="2" charset="2"/>
                <a:buChar char="§"/>
              </a:pPr>
              <a:r>
                <a:rPr lang="en-GB" sz="1000" i="1" u="sng" dirty="0" smtClean="0"/>
                <a:t>IJSS 2020</a:t>
              </a:r>
              <a:r>
                <a:rPr lang="en-GB" sz="1000" i="1" dirty="0" smtClean="0"/>
                <a:t>, </a:t>
              </a:r>
              <a:r>
                <a:rPr lang="en-GB" sz="1000" i="1" dirty="0" err="1" smtClean="0"/>
                <a:t>Marano</a:t>
              </a:r>
              <a:r>
                <a:rPr lang="en-GB" sz="1000" i="1" dirty="0" smtClean="0"/>
                <a:t>, </a:t>
              </a:r>
              <a:r>
                <a:rPr lang="en-GB" sz="1000" i="1" dirty="0" err="1" smtClean="0"/>
                <a:t>Gélébart</a:t>
              </a:r>
              <a:r>
                <a:rPr lang="en-GB" sz="1000" i="1" dirty="0" smtClean="0"/>
                <a:t>, Non-linear </a:t>
              </a:r>
              <a:r>
                <a:rPr lang="en-GB" sz="1000" i="1" dirty="0"/>
                <a:t>composite voxels for FFT-based explicit </a:t>
              </a:r>
              <a:r>
                <a:rPr lang="en-GB" sz="1000" i="1" dirty="0" err="1"/>
                <a:t>modeling</a:t>
              </a:r>
              <a:r>
                <a:rPr lang="en-GB" sz="1000" i="1" dirty="0"/>
                <a:t> of slip bands: Application to basal </a:t>
              </a:r>
              <a:r>
                <a:rPr lang="en-GB" sz="1000" i="1" dirty="0" err="1"/>
                <a:t>channeling</a:t>
              </a:r>
              <a:r>
                <a:rPr lang="en-GB" sz="1000" i="1" dirty="0"/>
                <a:t> in irradiated </a:t>
              </a:r>
              <a:r>
                <a:rPr lang="en-GB" sz="1000" i="1" dirty="0" err="1"/>
                <a:t>Zr</a:t>
              </a:r>
              <a:r>
                <a:rPr lang="en-GB" sz="1000" i="1" dirty="0"/>
                <a:t> alloys</a:t>
              </a:r>
              <a:endParaRPr lang="en-GB" sz="1000" i="1" dirty="0" smtClean="0"/>
            </a:p>
            <a:p>
              <a:pPr marL="1085850" lvl="2" indent="-171450" algn="just">
                <a:buFont typeface="Wingdings" panose="05000000000000000000" pitchFamily="2" charset="2"/>
                <a:buChar char="§"/>
              </a:pPr>
              <a:r>
                <a:rPr lang="en-GB" sz="1000" i="1" u="sng" dirty="0" smtClean="0"/>
                <a:t>JMPS 2019</a:t>
              </a:r>
              <a:r>
                <a:rPr lang="en-GB" sz="1000" i="1" dirty="0"/>
                <a:t>, , </a:t>
              </a:r>
              <a:r>
                <a:rPr lang="en-GB" sz="1000" i="1" dirty="0" err="1" smtClean="0"/>
                <a:t>Marano</a:t>
              </a:r>
              <a:r>
                <a:rPr lang="en-GB" sz="1000" i="1" dirty="0" smtClean="0"/>
                <a:t>, </a:t>
              </a:r>
              <a:r>
                <a:rPr lang="en-GB" sz="1000" i="1" dirty="0" err="1"/>
                <a:t>Gélébart</a:t>
              </a:r>
              <a:r>
                <a:rPr lang="en-GB" sz="1000" i="1" dirty="0"/>
                <a:t>, </a:t>
              </a:r>
              <a:r>
                <a:rPr lang="en-GB" sz="1000" i="1" dirty="0" smtClean="0"/>
                <a:t>Forest, FFT-based </a:t>
              </a:r>
              <a:r>
                <a:rPr lang="en-GB" sz="1000" i="1" dirty="0"/>
                <a:t>simulations of slip and kink bands formation in 3D </a:t>
              </a:r>
              <a:r>
                <a:rPr lang="en-GB" sz="1000" i="1" dirty="0" err="1"/>
                <a:t>polycrystals</a:t>
              </a:r>
              <a:r>
                <a:rPr lang="en-GB" sz="1000" i="1" dirty="0"/>
                <a:t>: Influence of strain gradient crystal </a:t>
              </a:r>
              <a:r>
                <a:rPr lang="en-GB" sz="1000" i="1" dirty="0" smtClean="0"/>
                <a:t>plasticity</a:t>
              </a:r>
            </a:p>
            <a:p>
              <a:pPr marL="628650" lvl="1" indent="-171450" algn="l">
                <a:buFont typeface="Wingdings" panose="05000000000000000000" pitchFamily="2" charset="2"/>
                <a:buChar char="§"/>
              </a:pPr>
              <a:endParaRPr lang="en-GB" sz="1000" i="1" dirty="0" smtClean="0"/>
            </a:p>
            <a:p>
              <a:pPr marL="628650" lvl="1" indent="-171450" algn="l">
                <a:buFont typeface="Wingdings" panose="05000000000000000000" pitchFamily="2" charset="2"/>
                <a:buChar char="§"/>
              </a:pPr>
              <a:r>
                <a:rPr lang="en-GB" sz="1000" i="1" u="sng" dirty="0" smtClean="0"/>
                <a:t>CR </a:t>
              </a:r>
              <a:r>
                <a:rPr lang="en-GB" sz="1000" i="1" u="sng" dirty="0"/>
                <a:t>Physique, 2021</a:t>
              </a:r>
              <a:r>
                <a:rPr lang="en-GB" sz="1000" i="1" dirty="0"/>
                <a:t>, </a:t>
              </a:r>
              <a:r>
                <a:rPr lang="en-GB" sz="1000" i="1" dirty="0" err="1"/>
                <a:t>Gélébart</a:t>
              </a:r>
              <a:r>
                <a:rPr lang="en-GB" sz="1000" i="1" dirty="0"/>
                <a:t>, Grain size effects and weakest link theory in 3D crystal plasticity simulations of </a:t>
              </a:r>
              <a:r>
                <a:rPr lang="en-GB" sz="1000" i="1" dirty="0" err="1"/>
                <a:t>polycrystals</a:t>
              </a:r>
              <a:endParaRPr lang="en-GB" sz="1000" i="1" dirty="0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3" t="15472" r="30041" b="3962"/>
            <a:stretch/>
          </p:blipFill>
          <p:spPr>
            <a:xfrm>
              <a:off x="7276650" y="4959370"/>
              <a:ext cx="1849432" cy="1800000"/>
            </a:xfrm>
            <a:prstGeom prst="rect">
              <a:avLst/>
            </a:prstGeom>
          </p:spPr>
        </p:pic>
      </p:grpSp>
      <p:pic>
        <p:nvPicPr>
          <p:cNvPr id="12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0221"/>
            <a:ext cx="923001" cy="4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95816" y="2891822"/>
            <a:ext cx="9048184" cy="2093019"/>
            <a:chOff x="95816" y="2891822"/>
            <a:chExt cx="9048184" cy="2093019"/>
          </a:xfrm>
        </p:grpSpPr>
        <p:sp>
          <p:nvSpPr>
            <p:cNvPr id="6" name="ZoneTexte 5"/>
            <p:cNvSpPr txBox="1"/>
            <p:nvPr/>
          </p:nvSpPr>
          <p:spPr>
            <a:xfrm>
              <a:off x="95816" y="3023955"/>
              <a:ext cx="7035342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ü"/>
              </a:pPr>
              <a:r>
                <a:rPr lang="fr-FR" dirty="0" smtClean="0"/>
                <a:t>Damage </a:t>
              </a:r>
              <a:r>
                <a:rPr lang="fr-FR" dirty="0" err="1" smtClean="0"/>
                <a:t>mechanisms</a:t>
              </a:r>
              <a:r>
                <a:rPr lang="fr-FR" dirty="0" smtClean="0"/>
                <a:t> in </a:t>
              </a:r>
              <a:r>
                <a:rPr lang="fr-FR" b="1" dirty="0" err="1" smtClean="0"/>
                <a:t>SiC</a:t>
              </a:r>
              <a:r>
                <a:rPr lang="fr-FR" b="1" dirty="0" smtClean="0"/>
                <a:t>/</a:t>
              </a:r>
              <a:r>
                <a:rPr lang="fr-FR" b="1" dirty="0" err="1" smtClean="0"/>
                <a:t>SiC</a:t>
              </a:r>
              <a:r>
                <a:rPr lang="fr-FR" b="1" dirty="0" smtClean="0"/>
                <a:t> composites (</a:t>
              </a:r>
              <a:r>
                <a:rPr lang="fr-FR" b="1" dirty="0" err="1" smtClean="0"/>
                <a:t>genIV</a:t>
              </a:r>
              <a:r>
                <a:rPr lang="fr-FR" b="1" dirty="0" smtClean="0"/>
                <a:t> fuel </a:t>
              </a:r>
              <a:r>
                <a:rPr lang="fr-FR" b="1" dirty="0" err="1" smtClean="0"/>
                <a:t>cladding</a:t>
              </a:r>
              <a:r>
                <a:rPr lang="fr-FR" b="1" dirty="0" smtClean="0"/>
                <a:t>)</a:t>
              </a:r>
            </a:p>
            <a:p>
              <a:pPr marL="628650" lvl="1" indent="-171450" algn="l">
                <a:buFont typeface="Wingdings" panose="05000000000000000000" pitchFamily="2" charset="2"/>
                <a:buChar char="§"/>
              </a:pPr>
              <a:r>
                <a:rPr lang="fr-FR" sz="1100" dirty="0" smtClean="0"/>
                <a:t>PhD Yang Chen (</a:t>
              </a:r>
              <a:r>
                <a:rPr lang="fr-FR" sz="1100" b="1" dirty="0" smtClean="0"/>
                <a:t>coll. Ecole des Ponts, Navier</a:t>
              </a:r>
              <a:r>
                <a:rPr lang="fr-FR" sz="1100" dirty="0" smtClean="0"/>
                <a:t>) </a:t>
              </a:r>
              <a:r>
                <a:rPr lang="fr-FR" sz="1100" dirty="0"/>
                <a:t>– Nov. 2017</a:t>
              </a:r>
            </a:p>
            <a:p>
              <a:pPr marL="1085850" lvl="2" indent="-171450" algn="just">
                <a:buFont typeface="Wingdings" panose="05000000000000000000" pitchFamily="2" charset="2"/>
                <a:buChar char="§"/>
              </a:pPr>
              <a:r>
                <a:rPr lang="fr-FR" sz="1000" i="1" u="sng" dirty="0"/>
                <a:t>IJSS </a:t>
              </a:r>
              <a:r>
                <a:rPr lang="fr-FR" sz="1000" i="1" u="sng" dirty="0" smtClean="0"/>
                <a:t>2019</a:t>
              </a:r>
              <a:r>
                <a:rPr lang="fr-FR" sz="1000" i="1" dirty="0" smtClean="0"/>
                <a:t>,</a:t>
              </a:r>
              <a:r>
                <a:rPr lang="en-GB" sz="1000" i="1" dirty="0"/>
                <a:t> </a:t>
              </a:r>
              <a:r>
                <a:rPr lang="en-GB" sz="1000" i="1" dirty="0" smtClean="0"/>
                <a:t>Chen, </a:t>
              </a:r>
              <a:r>
                <a:rPr lang="en-GB" sz="1000" i="1" dirty="0" err="1" smtClean="0"/>
                <a:t>Gélébart</a:t>
              </a:r>
              <a:r>
                <a:rPr lang="en-GB" sz="1000" i="1" dirty="0" smtClean="0"/>
                <a:t> &amp; al. Analysis </a:t>
              </a:r>
              <a:r>
                <a:rPr lang="en-GB" sz="1000" i="1" dirty="0"/>
                <a:t>of the damage initiation in a </a:t>
              </a:r>
              <a:r>
                <a:rPr lang="en-GB" sz="1000" i="1" dirty="0" err="1"/>
                <a:t>SiC</a:t>
              </a:r>
              <a:r>
                <a:rPr lang="en-GB" sz="1000" i="1" dirty="0"/>
                <a:t>/</a:t>
              </a:r>
              <a:r>
                <a:rPr lang="en-GB" sz="1000" i="1" dirty="0" err="1"/>
                <a:t>SiC</a:t>
              </a:r>
              <a:r>
                <a:rPr lang="en-GB" sz="1000" i="1" dirty="0"/>
                <a:t> composite tube from a direct comparison between </a:t>
              </a:r>
              <a:r>
                <a:rPr lang="en-GB" sz="1000" b="1" i="1" dirty="0"/>
                <a:t>large-scale numerical simulation </a:t>
              </a:r>
              <a:r>
                <a:rPr lang="en-GB" sz="1000" i="1" dirty="0"/>
                <a:t>and synchrotron </a:t>
              </a:r>
              <a:r>
                <a:rPr lang="en-GB" sz="1000" b="1" i="1" dirty="0"/>
                <a:t>X-ray micro-computed tomography </a:t>
              </a:r>
              <a:endParaRPr lang="en-GB" sz="1000" b="1" i="1" dirty="0" smtClean="0"/>
            </a:p>
            <a:p>
              <a:pPr marL="1085850" lvl="2" indent="-171450" algn="just">
                <a:buFont typeface="Wingdings" panose="05000000000000000000" pitchFamily="2" charset="2"/>
                <a:buChar char="§"/>
              </a:pPr>
              <a:r>
                <a:rPr lang="en-GB" sz="1000" i="1" u="sng" dirty="0" smtClean="0"/>
                <a:t>JECS 2020</a:t>
              </a:r>
              <a:r>
                <a:rPr lang="en-GB" sz="1000" i="1" dirty="0" smtClean="0"/>
                <a:t>, Chen, </a:t>
              </a:r>
              <a:r>
                <a:rPr lang="en-GB" sz="1000" i="1" dirty="0" err="1" smtClean="0"/>
                <a:t>Gélébart</a:t>
              </a:r>
              <a:r>
                <a:rPr lang="en-GB" sz="1000" i="1" dirty="0" smtClean="0"/>
                <a:t> &amp; al. Crack </a:t>
              </a:r>
              <a:r>
                <a:rPr lang="en-GB" sz="1000" i="1" dirty="0"/>
                <a:t>initiation and propagation in braided </a:t>
              </a:r>
              <a:r>
                <a:rPr lang="en-GB" sz="1000" i="1" dirty="0" err="1"/>
                <a:t>SiC</a:t>
              </a:r>
              <a:r>
                <a:rPr lang="en-GB" sz="1000" i="1" dirty="0"/>
                <a:t>/</a:t>
              </a:r>
              <a:r>
                <a:rPr lang="en-GB" sz="1000" i="1" dirty="0" err="1"/>
                <a:t>SiC</a:t>
              </a:r>
              <a:r>
                <a:rPr lang="en-GB" sz="1000" i="1" dirty="0"/>
                <a:t> composite tubes: Effect of braiding angle</a:t>
              </a:r>
              <a:endParaRPr lang="fr-FR" sz="1000" i="1" dirty="0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/>
            <a:srcRect l="9243" r="22382" b="50000"/>
            <a:stretch/>
          </p:blipFill>
          <p:spPr>
            <a:xfrm>
              <a:off x="7131157" y="2891822"/>
              <a:ext cx="2012843" cy="198000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 rot="18231873">
              <a:off x="8214338" y="4241272"/>
              <a:ext cx="12101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 billions </a:t>
              </a:r>
              <a:r>
                <a:rPr lang="fr-FR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voxels</a:t>
              </a:r>
              <a:r>
                <a:rPr lang="fr-FR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456513" y="6576807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CONTEXT 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Multiscale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Calibri" panose="020F0502020204030204" pitchFamily="34" charset="0"/>
                      </a:rPr>
                      <m:t>&amp;</m:t>
                    </m:r>
                  </m:oMath>
                </a14:m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FFT-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based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solvers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endParaRPr lang="fr-FR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- « standard »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endParaRPr lang="fr-FR" sz="1600" dirty="0" smtClean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 - « extensions »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couplings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CONCLUSIONS</a:t>
                </a:r>
                <a:endParaRPr lang="en-GB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blipFill>
                <a:blip r:embed="rId3"/>
                <a:stretch>
                  <a:fillRect l="-369" t="-761" b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770" y="2483895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8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852" y="3053203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CONTEXT </a:t>
                </a:r>
              </a:p>
              <a:p>
                <a:pPr algn="l"/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Multiscale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Calibri" panose="020F0502020204030204" pitchFamily="34" charset="0"/>
                      </a:rPr>
                      <m:t>&amp;</m:t>
                    </m:r>
                  </m:oMath>
                </a14:m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FFT-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based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solvers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(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endParaRPr lang="fr-FR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- « standard »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endParaRPr lang="fr-FR" sz="1600" dirty="0" smtClean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 - « extensions »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couplings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CONCLUSIONS</a:t>
                </a:r>
                <a:endParaRPr lang="en-GB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blipFill>
                <a:blip r:embed="rId5"/>
                <a:stretch>
                  <a:fillRect l="-369" t="-761" b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6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0127" y="1434480"/>
            <a:ext cx="5894298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ü"/>
            </a:pPr>
            <a:r>
              <a:rPr lang="fr-FR" sz="1400" b="1" dirty="0"/>
              <a:t>F</a:t>
            </a:r>
            <a:r>
              <a:rPr lang="fr-FR" sz="1400" b="1" dirty="0" smtClean="0"/>
              <a:t>racture </a:t>
            </a:r>
            <a:r>
              <a:rPr lang="fr-FR" sz="1400" b="1" dirty="0"/>
              <a:t>in FCC </a:t>
            </a:r>
            <a:r>
              <a:rPr lang="fr-FR" sz="1400" b="1" dirty="0" err="1"/>
              <a:t>materials</a:t>
            </a:r>
            <a:endParaRPr lang="fr-FR" sz="1400" b="1" dirty="0"/>
          </a:p>
          <a:p>
            <a:pPr algn="l"/>
            <a:r>
              <a:rPr lang="fr-FR" sz="1400" dirty="0" smtClean="0"/>
              <a:t>   J. Hure &amp; al. (Université Paris-Saclay, CEA)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286937" y="3879050"/>
            <a:ext cx="8854974" cy="2979202"/>
            <a:chOff x="286937" y="3879050"/>
            <a:chExt cx="8854974" cy="297920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3"/>
            <a:srcRect r="56354" b="7363"/>
            <a:stretch/>
          </p:blipFill>
          <p:spPr>
            <a:xfrm>
              <a:off x="286937" y="5263074"/>
              <a:ext cx="1448726" cy="153825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/>
            <a:srcRect l="51294" b="6205"/>
            <a:stretch/>
          </p:blipFill>
          <p:spPr>
            <a:xfrm>
              <a:off x="4121950" y="5253752"/>
              <a:ext cx="1559374" cy="1538258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/>
            <a:srcRect l="51351" b="8692"/>
            <a:stretch/>
          </p:blipFill>
          <p:spPr>
            <a:xfrm>
              <a:off x="7012246" y="5333143"/>
              <a:ext cx="2129665" cy="1525109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569512" y="4995397"/>
              <a:ext cx="8835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3D EBSD</a:t>
              </a:r>
              <a:endParaRPr lang="en-GB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64924" y="4998281"/>
              <a:ext cx="10486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Stress </a:t>
              </a:r>
              <a:r>
                <a:rPr lang="fr-FR" dirty="0" err="1" smtClean="0"/>
                <a:t>field</a:t>
              </a:r>
              <a:endParaRPr lang="en-GB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114852" y="4824155"/>
              <a:ext cx="2027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Distribution of stresses at Grain </a:t>
              </a:r>
              <a:r>
                <a:rPr lang="fr-FR" dirty="0" err="1"/>
                <a:t>B</a:t>
              </a:r>
              <a:r>
                <a:rPr lang="fr-FR" dirty="0" err="1" smtClean="0"/>
                <a:t>oundaries</a:t>
              </a:r>
              <a:endParaRPr lang="en-GB" dirty="0"/>
            </a:p>
          </p:txBody>
        </p:sp>
        <p:pic>
          <p:nvPicPr>
            <p:cNvPr id="22" name="Picture 2" descr="http://www.maisondelasimulation.fr/projects/amitex/general/_build/html/_static/amitex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705" y="5539965"/>
              <a:ext cx="923001" cy="430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/>
            <p:cNvSpPr txBox="1"/>
            <p:nvPr/>
          </p:nvSpPr>
          <p:spPr>
            <a:xfrm>
              <a:off x="1735663" y="6022879"/>
              <a:ext cx="14630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Crystal </a:t>
              </a:r>
              <a:r>
                <a:rPr lang="fr-FR" dirty="0" err="1" smtClean="0"/>
                <a:t>Plasticity</a:t>
              </a:r>
              <a:endParaRPr lang="fr-FR" dirty="0"/>
            </a:p>
          </p:txBody>
        </p:sp>
        <p:sp>
          <p:nvSpPr>
            <p:cNvPr id="12" name="Flèche droite 11"/>
            <p:cNvSpPr/>
            <p:nvPr/>
          </p:nvSpPr>
          <p:spPr>
            <a:xfrm>
              <a:off x="6113480" y="5768347"/>
              <a:ext cx="450049" cy="32735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5219" y="3879050"/>
              <a:ext cx="6352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400" dirty="0" smtClean="0"/>
                <a:t>Stresses at </a:t>
              </a:r>
              <a:r>
                <a:rPr lang="fr-FR" sz="1400" b="1" dirty="0" smtClean="0"/>
                <a:t>grain </a:t>
              </a:r>
              <a:r>
                <a:rPr lang="fr-FR" sz="1400" b="1" dirty="0" err="1" smtClean="0"/>
                <a:t>boundaries</a:t>
              </a:r>
              <a:r>
                <a:rPr lang="fr-FR" sz="1400" dirty="0" smtClean="0"/>
                <a:t> to </a:t>
              </a:r>
              <a:r>
                <a:rPr lang="fr-FR" sz="1400" dirty="0" err="1" smtClean="0"/>
                <a:t>analyze</a:t>
              </a:r>
              <a:r>
                <a:rPr lang="fr-FR" sz="1400" dirty="0" smtClean="0"/>
                <a:t> </a:t>
              </a:r>
              <a:r>
                <a:rPr lang="fr-FR" sz="1400" b="1" dirty="0" err="1" smtClean="0"/>
                <a:t>intergranular</a:t>
              </a:r>
              <a:r>
                <a:rPr lang="fr-FR" sz="1400" dirty="0" smtClean="0"/>
                <a:t> cracking</a:t>
              </a:r>
            </a:p>
          </p:txBody>
        </p:sp>
        <p:sp>
          <p:nvSpPr>
            <p:cNvPr id="26" name="Flèche droite 25"/>
            <p:cNvSpPr/>
            <p:nvPr/>
          </p:nvSpPr>
          <p:spPr>
            <a:xfrm>
              <a:off x="3451943" y="5755434"/>
              <a:ext cx="450049" cy="327350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1016605" y="4441296"/>
              <a:ext cx="63520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sz="1000" i="1" u="sng" dirty="0" smtClean="0"/>
                <a:t>Acta </a:t>
              </a:r>
              <a:r>
                <a:rPr lang="fr-FR" sz="1000" i="1" u="sng" dirty="0" err="1"/>
                <a:t>Materialia</a:t>
              </a:r>
              <a:r>
                <a:rPr lang="fr-FR" sz="1000" i="1" u="sng" dirty="0"/>
                <a:t> 2021</a:t>
              </a:r>
              <a:r>
                <a:rPr lang="fr-FR" sz="1000" i="1" dirty="0"/>
                <a:t>, Liang, Hure &amp; al., </a:t>
              </a:r>
              <a:r>
                <a:rPr lang="en-GB" sz="1000" i="1" dirty="0"/>
                <a:t>A micromechanical analysis </a:t>
              </a:r>
              <a:r>
                <a:rPr lang="en-GB" sz="1000" b="1" i="1" dirty="0"/>
                <a:t>of </a:t>
              </a:r>
              <a:r>
                <a:rPr lang="en-GB" sz="1000" b="1" i="1" dirty="0" err="1"/>
                <a:t>intergranular</a:t>
              </a:r>
              <a:r>
                <a:rPr lang="en-GB" sz="1000" b="1" i="1" dirty="0"/>
                <a:t> stress corrosion cracking </a:t>
              </a:r>
              <a:r>
                <a:rPr lang="en-GB" sz="1000" i="1" dirty="0"/>
                <a:t>of an irradiated austenitic stainless </a:t>
              </a:r>
              <a:r>
                <a:rPr lang="en-GB" sz="1000" i="1" dirty="0" smtClean="0"/>
                <a:t>steel</a:t>
              </a:r>
              <a:endParaRPr lang="en-GB" sz="1000" i="1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650213" y="2139658"/>
            <a:ext cx="8647311" cy="2459472"/>
            <a:chOff x="650213" y="2139658"/>
            <a:chExt cx="8647311" cy="245947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60" r="2851" b="13245"/>
            <a:stretch/>
          </p:blipFill>
          <p:spPr>
            <a:xfrm>
              <a:off x="6818817" y="2574085"/>
              <a:ext cx="2163673" cy="2025045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972957" y="2482151"/>
              <a:ext cx="5894298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sz="1000" i="1" u="sng" dirty="0" smtClean="0"/>
                <a:t>J</a:t>
              </a:r>
              <a:r>
                <a:rPr lang="fr-FR" sz="1000" i="1" u="sng" dirty="0"/>
                <a:t>. </a:t>
              </a:r>
              <a:r>
                <a:rPr lang="fr-FR" sz="1000" i="1" u="sng" dirty="0" err="1"/>
                <a:t>Appl</a:t>
              </a:r>
              <a:r>
                <a:rPr lang="fr-FR" sz="1000" i="1" u="sng" dirty="0"/>
                <a:t>. </a:t>
              </a:r>
              <a:r>
                <a:rPr lang="fr-FR" sz="1000" i="1" u="sng" dirty="0" err="1"/>
                <a:t>Mech</a:t>
              </a:r>
              <a:r>
                <a:rPr lang="fr-FR" sz="1000" i="1" u="sng" dirty="0"/>
                <a:t>. 2018</a:t>
              </a:r>
              <a:r>
                <a:rPr lang="fr-FR" sz="1000" i="1" dirty="0"/>
                <a:t>, </a:t>
              </a:r>
              <a:r>
                <a:rPr lang="fr-FR" sz="1000" i="1" dirty="0" err="1"/>
                <a:t>Barrioz</a:t>
              </a:r>
              <a:r>
                <a:rPr lang="fr-FR" sz="1000" i="1" dirty="0"/>
                <a:t>, Hure, Tanguy, On </a:t>
              </a:r>
              <a:r>
                <a:rPr lang="fr-FR" sz="1000" i="1" dirty="0" err="1"/>
                <a:t>void</a:t>
              </a:r>
              <a:r>
                <a:rPr lang="fr-FR" sz="1000" i="1" dirty="0"/>
                <a:t> </a:t>
              </a:r>
              <a:r>
                <a:rPr lang="fr-FR" sz="1000" i="1" dirty="0" err="1"/>
                <a:t>shape</a:t>
              </a:r>
              <a:r>
                <a:rPr lang="fr-FR" sz="1000" i="1" dirty="0"/>
                <a:t> and distribution </a:t>
              </a:r>
              <a:r>
                <a:rPr lang="fr-FR" sz="1000" i="1" dirty="0" err="1"/>
                <a:t>effects</a:t>
              </a:r>
              <a:r>
                <a:rPr lang="fr-FR" sz="1000" i="1" dirty="0"/>
                <a:t> on </a:t>
              </a:r>
              <a:r>
                <a:rPr lang="fr-FR" sz="1000" i="1" dirty="0" err="1"/>
                <a:t>void</a:t>
              </a:r>
              <a:r>
                <a:rPr lang="fr-FR" sz="1000" i="1" dirty="0"/>
                <a:t> </a:t>
              </a:r>
              <a:r>
                <a:rPr lang="fr-FR" sz="1000" i="1" dirty="0" smtClean="0"/>
                <a:t>coalescence</a:t>
              </a:r>
            </a:p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sz="1000" i="1" u="sng" dirty="0" smtClean="0"/>
                <a:t>MSE/A 2019</a:t>
              </a:r>
              <a:r>
                <a:rPr lang="fr-FR" sz="1000" i="1" dirty="0" smtClean="0"/>
                <a:t>, </a:t>
              </a:r>
              <a:r>
                <a:rPr lang="fr-FR" sz="1000" i="1" dirty="0" err="1" smtClean="0"/>
                <a:t>Barrioz</a:t>
              </a:r>
              <a:r>
                <a:rPr lang="fr-FR" sz="1000" i="1" dirty="0" smtClean="0"/>
                <a:t>, Hure, Tanguy, </a:t>
              </a:r>
              <a:r>
                <a:rPr lang="fr-FR" sz="1000" i="1" dirty="0" err="1" smtClean="0"/>
                <a:t>Effect</a:t>
              </a:r>
              <a:r>
                <a:rPr lang="fr-FR" sz="1000" i="1" dirty="0" smtClean="0"/>
                <a:t> of dislocation </a:t>
              </a:r>
              <a:r>
                <a:rPr lang="fr-FR" sz="1000" i="1" dirty="0" err="1" smtClean="0"/>
                <a:t>channeling</a:t>
              </a:r>
              <a:r>
                <a:rPr lang="fr-FR" sz="1000" i="1" dirty="0" smtClean="0"/>
                <a:t> on </a:t>
              </a:r>
              <a:r>
                <a:rPr lang="fr-FR" sz="1000" i="1" dirty="0" err="1" smtClean="0"/>
                <a:t>void</a:t>
              </a:r>
              <a:r>
                <a:rPr lang="fr-FR" sz="1000" i="1" dirty="0" smtClean="0"/>
                <a:t> </a:t>
              </a:r>
              <a:r>
                <a:rPr lang="fr-FR" sz="1000" i="1" dirty="0" err="1" smtClean="0"/>
                <a:t>growth</a:t>
              </a:r>
              <a:r>
                <a:rPr lang="fr-FR" sz="1000" i="1" dirty="0" smtClean="0"/>
                <a:t> to coalescence in FCC </a:t>
              </a:r>
              <a:r>
                <a:rPr lang="fr-FR" sz="1000" i="1" dirty="0" err="1" smtClean="0"/>
                <a:t>crystals</a:t>
              </a:r>
              <a:endParaRPr lang="en-GB" sz="1000" i="1" dirty="0"/>
            </a:p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sz="1000" i="1" u="sng" dirty="0" smtClean="0"/>
                <a:t>JMPS 2019</a:t>
              </a:r>
              <a:r>
                <a:rPr lang="fr-FR" sz="1000" i="1" dirty="0" smtClean="0"/>
                <a:t>, Hure, A coalescence </a:t>
              </a:r>
              <a:r>
                <a:rPr lang="fr-FR" sz="1000" i="1" dirty="0" err="1" smtClean="0"/>
                <a:t>criterion</a:t>
              </a:r>
              <a:r>
                <a:rPr lang="fr-FR" sz="1000" i="1" dirty="0" smtClean="0"/>
                <a:t> for </a:t>
              </a:r>
              <a:r>
                <a:rPr lang="fr-FR" sz="1000" b="1" i="1" dirty="0" err="1" smtClean="0"/>
                <a:t>porous</a:t>
              </a:r>
              <a:r>
                <a:rPr lang="fr-FR" sz="1000" b="1" i="1" dirty="0" smtClean="0"/>
                <a:t> single </a:t>
              </a:r>
              <a:r>
                <a:rPr lang="fr-FR" sz="1000" b="1" i="1" dirty="0" err="1" smtClean="0"/>
                <a:t>crystals</a:t>
              </a:r>
              <a:endParaRPr lang="en-GB" sz="1000" b="1" i="1" dirty="0"/>
            </a:p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en-GB" sz="1000" i="1" u="sng" dirty="0" smtClean="0"/>
                <a:t>EJM </a:t>
              </a:r>
              <a:r>
                <a:rPr lang="en-GB" sz="1000" i="1" u="sng" dirty="0"/>
                <a:t>20</a:t>
              </a:r>
              <a:r>
                <a:rPr lang="en-GB" sz="1000" i="1" u="sng" dirty="0" smtClean="0"/>
                <a:t>21</a:t>
              </a:r>
              <a:r>
                <a:rPr lang="en-GB" sz="1000" i="1" dirty="0" smtClean="0"/>
                <a:t>, </a:t>
              </a:r>
              <a:r>
                <a:rPr lang="en-GB" sz="1000" i="1" dirty="0" err="1" smtClean="0"/>
                <a:t>Hure</a:t>
              </a:r>
              <a:r>
                <a:rPr lang="en-GB" sz="1000" i="1" dirty="0" smtClean="0"/>
                <a:t>, Yield </a:t>
              </a:r>
              <a:r>
                <a:rPr lang="en-GB" sz="1000" i="1" dirty="0"/>
                <a:t>criterion and finite strain </a:t>
              </a:r>
              <a:r>
                <a:rPr lang="en-GB" sz="1000" i="1" dirty="0" err="1"/>
                <a:t>behavior</a:t>
              </a:r>
              <a:r>
                <a:rPr lang="en-GB" sz="1000" i="1" dirty="0"/>
                <a:t> of random porous isotropic </a:t>
              </a:r>
              <a:r>
                <a:rPr lang="en-GB" sz="1000" i="1" dirty="0" smtClean="0"/>
                <a:t>materials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50213" y="2139658"/>
              <a:ext cx="8647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400" b="1" dirty="0"/>
                <a:t>C</a:t>
              </a:r>
              <a:r>
                <a:rPr lang="fr-FR" sz="1400" b="1" dirty="0" smtClean="0"/>
                <a:t>oalescence </a:t>
              </a:r>
              <a:r>
                <a:rPr lang="fr-FR" sz="1400" dirty="0" smtClean="0"/>
                <a:t>of </a:t>
              </a:r>
              <a:r>
                <a:rPr lang="fr-FR" sz="1400" b="1" dirty="0" err="1" smtClean="0"/>
                <a:t>Voids</a:t>
              </a:r>
              <a:r>
                <a:rPr lang="fr-FR" sz="1400" dirty="0" smtClean="0"/>
                <a:t> in single and </a:t>
              </a:r>
              <a:r>
                <a:rPr lang="fr-FR" sz="1400" dirty="0" err="1" smtClean="0"/>
                <a:t>poly</a:t>
              </a:r>
              <a:r>
                <a:rPr lang="fr-FR" sz="1400" b="1" dirty="0" err="1" smtClean="0"/>
                <a:t>crystals</a:t>
              </a:r>
              <a:r>
                <a:rPr lang="fr-FR" sz="1400" dirty="0" smtClean="0"/>
                <a:t> </a:t>
              </a:r>
              <a:r>
                <a:rPr lang="fr-FR" dirty="0" smtClean="0"/>
                <a:t>(</a:t>
              </a:r>
              <a:r>
                <a:rPr lang="fr-FR" sz="1100" dirty="0" err="1" smtClean="0"/>
                <a:t>infinite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contrast</a:t>
              </a:r>
              <a:r>
                <a:rPr lang="fr-FR" sz="1100" dirty="0" smtClean="0"/>
                <a:t> + </a:t>
              </a:r>
              <a:r>
                <a:rPr lang="fr-FR" sz="1100" dirty="0" err="1" smtClean="0"/>
                <a:t>finite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strain</a:t>
              </a:r>
              <a:r>
                <a:rPr lang="fr-FR" sz="1100" dirty="0" smtClean="0"/>
                <a:t> + </a:t>
              </a:r>
              <a:r>
                <a:rPr lang="fr-FR" sz="1100" dirty="0" err="1" smtClean="0"/>
                <a:t>crystal</a:t>
              </a:r>
              <a:r>
                <a:rPr lang="fr-FR" sz="1100" dirty="0" smtClean="0"/>
                <a:t> </a:t>
              </a:r>
              <a:r>
                <a:rPr lang="fr-FR" sz="1100" dirty="0" err="1" smtClean="0"/>
                <a:t>plasticity</a:t>
              </a:r>
              <a:r>
                <a:rPr lang="fr-FR" dirty="0" smtClean="0"/>
                <a:t>)</a:t>
              </a:r>
            </a:p>
          </p:txBody>
        </p:sp>
      </p:grpSp>
      <p:pic>
        <p:nvPicPr>
          <p:cNvPr id="34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0221"/>
            <a:ext cx="923001" cy="4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9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58614" y="6587398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sp>
        <p:nvSpPr>
          <p:cNvPr id="34" name="Espace réservé du numéro de diapositive 3"/>
          <p:cNvSpPr txBox="1">
            <a:spLocks/>
          </p:cNvSpPr>
          <p:nvPr/>
        </p:nvSpPr>
        <p:spPr>
          <a:xfrm>
            <a:off x="8461224" y="6597670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0" y="1738927"/>
            <a:ext cx="4515853" cy="36019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98" y="5998772"/>
            <a:ext cx="473798" cy="4753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9907" y="5959004"/>
            <a:ext cx="784678" cy="55491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6460" y="6474150"/>
            <a:ext cx="134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P. Hagenmuller</a:t>
            </a:r>
            <a:endParaRPr lang="en-GB" dirty="0"/>
          </a:p>
        </p:txBody>
      </p:sp>
      <p:sp>
        <p:nvSpPr>
          <p:cNvPr id="27" name="ZoneTexte 26"/>
          <p:cNvSpPr txBox="1"/>
          <p:nvPr/>
        </p:nvSpPr>
        <p:spPr>
          <a:xfrm>
            <a:off x="2038518" y="6474150"/>
            <a:ext cx="124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M. Montagnat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3848239" y="6184895"/>
            <a:ext cx="66157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i="1" dirty="0" smtClean="0"/>
              <a:t>Microstructure based </a:t>
            </a:r>
            <a:r>
              <a:rPr lang="en-GB" sz="1000" i="1" dirty="0"/>
              <a:t>modelling of snow </a:t>
            </a:r>
            <a:r>
              <a:rPr lang="en-GB" sz="1000" i="1" dirty="0" err="1"/>
              <a:t>visco</a:t>
            </a:r>
            <a:r>
              <a:rPr lang="en-GB" sz="1000" i="1" dirty="0"/>
              <a:t> </a:t>
            </a:r>
            <a:r>
              <a:rPr lang="en-GB" sz="1000" i="1" dirty="0" smtClean="0"/>
              <a:t>plasticity</a:t>
            </a:r>
          </a:p>
          <a:p>
            <a:pPr algn="l"/>
            <a:r>
              <a:rPr lang="en-GB" sz="1000" i="1" dirty="0" smtClean="0"/>
              <a:t>L. </a:t>
            </a:r>
            <a:r>
              <a:rPr lang="en-GB" sz="1000" i="1" dirty="0" err="1" smtClean="0"/>
              <a:t>Védrine</a:t>
            </a:r>
            <a:r>
              <a:rPr lang="en-GB" sz="1000" i="1" dirty="0" smtClean="0"/>
              <a:t>, A. Bernard, P. Hagenmuller, L. </a:t>
            </a:r>
            <a:r>
              <a:rPr lang="en-GB" sz="1000" i="1" dirty="0" err="1" smtClean="0"/>
              <a:t>Gélébart</a:t>
            </a:r>
            <a:r>
              <a:rPr lang="en-GB" sz="1000" i="1" dirty="0" smtClean="0"/>
              <a:t>,</a:t>
            </a:r>
            <a:r>
              <a:rPr lang="en-GB" sz="1000" i="1" dirty="0"/>
              <a:t> </a:t>
            </a:r>
            <a:r>
              <a:rPr lang="en-GB" sz="1000" i="1" dirty="0" smtClean="0"/>
              <a:t>M, Montagnat, K. </a:t>
            </a:r>
            <a:r>
              <a:rPr lang="en-GB" sz="1000" i="1" dirty="0" err="1" smtClean="0"/>
              <a:t>Fourteau</a:t>
            </a:r>
            <a:endParaRPr lang="en-GB" sz="1000" i="1" dirty="0" smtClean="0"/>
          </a:p>
          <a:p>
            <a:pPr algn="l"/>
            <a:r>
              <a:rPr lang="fr-FR" sz="1000" i="1" dirty="0" smtClean="0"/>
              <a:t>International Symposium on Snow 2022</a:t>
            </a:r>
            <a:endParaRPr lang="en-GB" sz="10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205988" y="5667800"/>
            <a:ext cx="3107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Internship</a:t>
            </a:r>
            <a:r>
              <a:rPr lang="fr-FR" dirty="0" smtClean="0"/>
              <a:t> L. </a:t>
            </a:r>
            <a:r>
              <a:rPr lang="fr-FR" dirty="0" err="1" smtClean="0"/>
              <a:t>Vedrine</a:t>
            </a:r>
            <a:r>
              <a:rPr lang="fr-FR" dirty="0" smtClean="0"/>
              <a:t> @ </a:t>
            </a:r>
            <a:r>
              <a:rPr lang="fr-FR" dirty="0" err="1" smtClean="0"/>
              <a:t>Meteo</a:t>
            </a:r>
            <a:r>
              <a:rPr lang="fr-FR" dirty="0" smtClean="0"/>
              <a:t> </a:t>
            </a:r>
            <a:r>
              <a:rPr lang="fr-FR" dirty="0"/>
              <a:t>F</a:t>
            </a:r>
            <a:r>
              <a:rPr lang="fr-FR" dirty="0" smtClean="0"/>
              <a:t>rance</a:t>
            </a:r>
            <a:endParaRPr lang="en-GB" dirty="0"/>
          </a:p>
        </p:txBody>
      </p:sp>
      <p:pic>
        <p:nvPicPr>
          <p:cNvPr id="35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0221"/>
            <a:ext cx="923001" cy="4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983146" y="1042643"/>
            <a:ext cx="495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 to the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mechanical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of…  </a:t>
            </a:r>
            <a:r>
              <a:rPr lang="fr-FR" sz="1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36985" y="1853825"/>
            <a:ext cx="4609201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dirty="0" smtClean="0"/>
              <a:t>Input : 3D </a:t>
            </a:r>
            <a:r>
              <a:rPr lang="fr-FR" dirty="0" err="1" smtClean="0"/>
              <a:t>tomographic</a:t>
            </a:r>
            <a:r>
              <a:rPr lang="fr-FR" dirty="0" smtClean="0"/>
              <a:t> image of </a:t>
            </a:r>
            <a:r>
              <a:rPr lang="fr-FR" dirty="0" err="1" smtClean="0"/>
              <a:t>snow</a:t>
            </a:r>
            <a:r>
              <a:rPr lang="fr-FR" dirty="0" smtClean="0"/>
              <a:t> + segmentation</a:t>
            </a:r>
          </a:p>
          <a:p>
            <a:pPr algn="l"/>
            <a:r>
              <a:rPr lang="fr-FR" dirty="0" err="1" smtClean="0"/>
              <a:t>Behavior</a:t>
            </a:r>
            <a:r>
              <a:rPr lang="fr-FR" dirty="0" smtClean="0"/>
              <a:t>  : </a:t>
            </a:r>
            <a:r>
              <a:rPr lang="fr-FR" dirty="0" err="1" smtClean="0"/>
              <a:t>crystal</a:t>
            </a:r>
            <a:r>
              <a:rPr lang="fr-FR" dirty="0" smtClean="0"/>
              <a:t> </a:t>
            </a:r>
            <a:r>
              <a:rPr lang="fr-FR" dirty="0" err="1" smtClean="0"/>
              <a:t>plasticity</a:t>
            </a:r>
            <a:r>
              <a:rPr lang="fr-FR" dirty="0" smtClean="0"/>
              <a:t> of </a:t>
            </a:r>
            <a:r>
              <a:rPr lang="fr-FR" dirty="0" err="1" smtClean="0"/>
              <a:t>ice</a:t>
            </a:r>
            <a:r>
              <a:rPr lang="fr-FR" dirty="0" smtClean="0"/>
              <a:t> (one orientation/grain)</a:t>
            </a:r>
          </a:p>
          <a:p>
            <a:pPr algn="l"/>
            <a:endParaRPr lang="en-GB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199" y="2930327"/>
            <a:ext cx="2982705" cy="2298873"/>
          </a:xfrm>
          <a:prstGeom prst="rect">
            <a:avLst/>
          </a:prstGeom>
        </p:spPr>
      </p:pic>
      <p:sp>
        <p:nvSpPr>
          <p:cNvPr id="10" name="Flèche droite 9"/>
          <p:cNvSpPr/>
          <p:nvPr/>
        </p:nvSpPr>
        <p:spPr>
          <a:xfrm>
            <a:off x="5059156" y="2674188"/>
            <a:ext cx="250649" cy="308894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5309805" y="2681968"/>
            <a:ext cx="3386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propertities</a:t>
            </a:r>
            <a:r>
              <a:rPr lang="fr-FR" dirty="0" smtClean="0"/>
              <a:t> vs </a:t>
            </a:r>
            <a:r>
              <a:rPr lang="fr-FR" dirty="0" err="1" smtClean="0"/>
              <a:t>snow</a:t>
            </a:r>
            <a:r>
              <a:rPr lang="fr-FR" dirty="0" smtClean="0"/>
              <a:t> </a:t>
            </a:r>
            <a:r>
              <a:rPr lang="fr-FR" dirty="0" err="1" smtClean="0"/>
              <a:t>density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3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CONTEXT 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Multiscale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Calibri" panose="020F0502020204030204" pitchFamily="34" charset="0"/>
                      </a:rPr>
                      <m:t>&amp;</m:t>
                    </m:r>
                  </m:oMath>
                </a14:m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FFT-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based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solvers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endParaRPr lang="fr-FR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- « standard »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endParaRPr lang="fr-FR" sz="1600" dirty="0" smtClean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solidFill>
                      <a:srgbClr val="FF1111"/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          - « extensions » (</a:t>
                </a:r>
                <a:r>
                  <a:rPr lang="fr-FR" sz="1600" dirty="0" err="1" smtClean="0">
                    <a:solidFill>
                      <a:srgbClr val="FF1111"/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couplings</a:t>
                </a:r>
                <a:r>
                  <a:rPr lang="fr-FR" sz="1600" dirty="0" smtClean="0">
                    <a:solidFill>
                      <a:srgbClr val="FF1111"/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CONCLUSIONS</a:t>
                </a:r>
                <a:endParaRPr lang="en-GB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735" y="1607252"/>
                <a:ext cx="6616555" cy="2406813"/>
              </a:xfrm>
              <a:prstGeom prst="rect">
                <a:avLst/>
              </a:prstGeom>
              <a:blipFill>
                <a:blip r:embed="rId3"/>
                <a:stretch>
                  <a:fillRect l="-369" t="-761" b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770" y="2483895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  <p:pic>
        <p:nvPicPr>
          <p:cNvPr id="8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852" y="3053203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80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Extensions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84583" y="1410390"/>
            <a:ext cx="1749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Damage Phase Field</a:t>
            </a:r>
            <a:endParaRPr lang="en-GB" dirty="0"/>
          </a:p>
        </p:txBody>
      </p:sp>
      <p:pic>
        <p:nvPicPr>
          <p:cNvPr id="16" name="Image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2"/>
          <a:stretch/>
        </p:blipFill>
        <p:spPr>
          <a:xfrm>
            <a:off x="67630" y="1687389"/>
            <a:ext cx="1983105" cy="189021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226138" y="1410389"/>
            <a:ext cx="1632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Amitex</a:t>
            </a:r>
            <a:r>
              <a:rPr lang="fr-FR" dirty="0" smtClean="0"/>
              <a:t> Multi-</a:t>
            </a:r>
            <a:r>
              <a:rPr lang="fr-FR" dirty="0" err="1" smtClean="0"/>
              <a:t>Scale</a:t>
            </a:r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4578636" y="1410655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Solidification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243649" y="1248783"/>
                <a:ext cx="2397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Solid Phase Transformation </a:t>
                </a:r>
                <a:r>
                  <a:rPr lang="fr-FR" dirty="0" err="1" smtClean="0"/>
                  <a:t>s</a:t>
                </a:r>
                <a:r>
                  <a:rPr lang="fr-FR" b="0" dirty="0" err="1" smtClean="0"/>
                  <a:t>uch</a:t>
                </a:r>
                <a:r>
                  <a:rPr lang="fr-FR" b="0" dirty="0" smtClean="0"/>
                  <a:t> as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 smtClean="0"/>
                  <a:t> in </a:t>
                </a:r>
                <a:r>
                  <a:rPr lang="en-GB" dirty="0" err="1" smtClean="0"/>
                  <a:t>Ti</a:t>
                </a:r>
                <a:r>
                  <a:rPr lang="en-GB" dirty="0" smtClean="0"/>
                  <a:t>, </a:t>
                </a:r>
                <a:r>
                  <a:rPr lang="en-GB" dirty="0" err="1" smtClean="0"/>
                  <a:t>Zr</a:t>
                </a:r>
                <a:r>
                  <a:rPr lang="en-GB" dirty="0" smtClean="0"/>
                  <a:t>…</a:t>
                </a:r>
                <a:endParaRPr lang="en-GB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649" y="1248783"/>
                <a:ext cx="2397167" cy="461665"/>
              </a:xfrm>
              <a:prstGeom prst="rect">
                <a:avLst/>
              </a:prstGeom>
              <a:blipFill>
                <a:blip r:embed="rId4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234342" y="4158851"/>
            <a:ext cx="162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Non-local Crystal </a:t>
            </a:r>
            <a:r>
              <a:rPr lang="fr-FR" dirty="0" err="1" smtClean="0"/>
              <a:t>plasticity</a:t>
            </a:r>
            <a:endParaRPr lang="en-GB" dirty="0"/>
          </a:p>
        </p:txBody>
      </p:sp>
      <p:grpSp>
        <p:nvGrpSpPr>
          <p:cNvPr id="22" name="Groupe 21"/>
          <p:cNvGrpSpPr/>
          <p:nvPr/>
        </p:nvGrpSpPr>
        <p:grpSpPr>
          <a:xfrm>
            <a:off x="2189668" y="1865275"/>
            <a:ext cx="992952" cy="925768"/>
            <a:chOff x="4033349" y="2516062"/>
            <a:chExt cx="1803042" cy="1760985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5"/>
            <a:srcRect b="41352"/>
            <a:stretch/>
          </p:blipFill>
          <p:spPr>
            <a:xfrm>
              <a:off x="4033349" y="2516062"/>
              <a:ext cx="1803042" cy="1760985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4752020" y="3203975"/>
              <a:ext cx="360040" cy="36004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219008" y="1997061"/>
            <a:ext cx="992952" cy="662196"/>
            <a:chOff x="6867255" y="2758571"/>
            <a:chExt cx="1803042" cy="1259621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5"/>
            <a:srcRect t="58049"/>
            <a:stretch/>
          </p:blipFill>
          <p:spPr>
            <a:xfrm>
              <a:off x="6867255" y="2758571"/>
              <a:ext cx="1803042" cy="125962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 bwMode="auto">
            <a:xfrm>
              <a:off x="7182290" y="2843498"/>
              <a:ext cx="1170130" cy="117469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7" name="Double flèche horizontale 36"/>
          <p:cNvSpPr/>
          <p:nvPr/>
        </p:nvSpPr>
        <p:spPr bwMode="auto">
          <a:xfrm>
            <a:off x="2799953" y="2276119"/>
            <a:ext cx="553043" cy="122327"/>
          </a:xfrm>
          <a:prstGeom prst="left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Arial" charset="0"/>
            </a:endParaRPr>
          </a:p>
        </p:txBody>
      </p:sp>
      <p:pic>
        <p:nvPicPr>
          <p:cNvPr id="5122" name="Picture 2" descr="7f07de6c-5002-4109-8bc4-fa349e11f26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8"/>
          <a:stretch/>
        </p:blipFill>
        <p:spPr bwMode="auto">
          <a:xfrm>
            <a:off x="4287238" y="1756348"/>
            <a:ext cx="1750104" cy="17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imag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3"/>
          <a:stretch/>
        </p:blipFill>
        <p:spPr bwMode="auto">
          <a:xfrm>
            <a:off x="6493658" y="1716835"/>
            <a:ext cx="1715561" cy="176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565363" y="3560472"/>
            <a:ext cx="1806520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Collab</a:t>
            </a:r>
            <a:r>
              <a:rPr lang="fr-FR" dirty="0" smtClean="0"/>
              <a:t> </a:t>
            </a:r>
            <a:r>
              <a:rPr lang="fr-FR" dirty="0" err="1" smtClean="0"/>
              <a:t>J.Boisse</a:t>
            </a:r>
            <a:endParaRPr lang="fr-FR" dirty="0" smtClean="0"/>
          </a:p>
          <a:p>
            <a:r>
              <a:rPr lang="fr-FR" dirty="0"/>
              <a:t>(</a:t>
            </a:r>
            <a:r>
              <a:rPr lang="fr-FR" dirty="0" smtClean="0"/>
              <a:t>LEMTA/ U. Lorraine)</a:t>
            </a:r>
            <a:endParaRPr lang="en-GB" dirty="0"/>
          </a:p>
        </p:txBody>
      </p:sp>
      <p:sp>
        <p:nvSpPr>
          <p:cNvPr id="42" name="ZoneTexte 41"/>
          <p:cNvSpPr txBox="1"/>
          <p:nvPr/>
        </p:nvSpPr>
        <p:spPr>
          <a:xfrm>
            <a:off x="4205587" y="3577599"/>
            <a:ext cx="2078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Collab</a:t>
            </a:r>
            <a:r>
              <a:rPr lang="fr-FR" dirty="0" smtClean="0"/>
              <a:t>, T. Pinomaa (VTT)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>
            <a:off x="2230959" y="4174692"/>
            <a:ext cx="1620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Flow in bi-</a:t>
            </a:r>
            <a:r>
              <a:rPr lang="fr-FR" dirty="0" err="1" smtClean="0"/>
              <a:t>porous</a:t>
            </a:r>
            <a:r>
              <a:rPr lang="fr-FR" dirty="0" smtClean="0"/>
              <a:t> media (</a:t>
            </a:r>
            <a:r>
              <a:rPr lang="fr-FR" dirty="0" err="1" smtClean="0"/>
              <a:t>Brinkman</a:t>
            </a:r>
            <a:r>
              <a:rPr lang="fr-FR" dirty="0" smtClean="0"/>
              <a:t>)</a:t>
            </a:r>
            <a:endParaRPr lang="en-GB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20CF68F0-ACAF-3248-AEC9-CA0785100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4" y="4660290"/>
            <a:ext cx="1957738" cy="1942076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2403725" y="5132730"/>
            <a:ext cx="1345497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Collab</a:t>
            </a:r>
            <a:r>
              <a:rPr lang="fr-FR" dirty="0" smtClean="0"/>
              <a:t>. U. Bath</a:t>
            </a:r>
          </a:p>
          <a:p>
            <a:r>
              <a:rPr lang="fr-FR" dirty="0" smtClean="0"/>
              <a:t>(Y. Chen)</a:t>
            </a:r>
            <a:endParaRPr lang="en-GB" dirty="0"/>
          </a:p>
        </p:txBody>
      </p:sp>
      <p:sp>
        <p:nvSpPr>
          <p:cNvPr id="49" name="ZoneTexte 48"/>
          <p:cNvSpPr txBox="1"/>
          <p:nvPr/>
        </p:nvSpPr>
        <p:spPr>
          <a:xfrm>
            <a:off x="4287238" y="4174691"/>
            <a:ext cx="162096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Transient</a:t>
            </a:r>
            <a:r>
              <a:rPr lang="fr-FR" dirty="0" smtClean="0"/>
              <a:t> Thermal</a:t>
            </a:r>
          </a:p>
          <a:p>
            <a:r>
              <a:rPr lang="fr-FR" dirty="0" smtClean="0"/>
              <a:t>Simulations</a:t>
            </a:r>
            <a:endParaRPr lang="en-GB" dirty="0"/>
          </a:p>
        </p:txBody>
      </p:sp>
      <p:sp>
        <p:nvSpPr>
          <p:cNvPr id="50" name="ZoneTexte 49"/>
          <p:cNvSpPr txBox="1"/>
          <p:nvPr/>
        </p:nvSpPr>
        <p:spPr>
          <a:xfrm>
            <a:off x="32780" y="3486564"/>
            <a:ext cx="1649106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Collab</a:t>
            </a:r>
            <a:r>
              <a:rPr lang="fr-FR" dirty="0" smtClean="0"/>
              <a:t>. </a:t>
            </a:r>
            <a:r>
              <a:rPr lang="fr-FR" dirty="0"/>
              <a:t>Y. Chen 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now</a:t>
            </a:r>
            <a:r>
              <a:rPr lang="fr-FR" dirty="0" smtClean="0"/>
              <a:t> @Bath </a:t>
            </a:r>
            <a:r>
              <a:rPr lang="fr-FR" dirty="0" err="1" smtClean="0"/>
              <a:t>Univ</a:t>
            </a:r>
            <a:r>
              <a:rPr lang="fr-FR" dirty="0" smtClean="0"/>
              <a:t>.)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8007" r="18009"/>
          <a:stretch/>
        </p:blipFill>
        <p:spPr>
          <a:xfrm>
            <a:off x="4080928" y="4624063"/>
            <a:ext cx="2162721" cy="222531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7D2C309-5A27-4E45-835A-A87EDE25B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59" t="21836" r="18418" b="19528"/>
          <a:stretch/>
        </p:blipFill>
        <p:spPr>
          <a:xfrm>
            <a:off x="6580261" y="4999024"/>
            <a:ext cx="2006535" cy="165904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6372200" y="4168389"/>
            <a:ext cx="2351523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DD </a:t>
            </a:r>
            <a:r>
              <a:rPr lang="fr-FR" dirty="0" err="1" smtClean="0"/>
              <a:t>coupling</a:t>
            </a:r>
            <a:endParaRPr lang="fr-FR" dirty="0" smtClean="0"/>
          </a:p>
          <a:p>
            <a:r>
              <a:rPr lang="fr-FR" dirty="0" err="1" smtClean="0"/>
              <a:t>Micromegas</a:t>
            </a:r>
            <a:r>
              <a:rPr lang="fr-FR" dirty="0" smtClean="0"/>
              <a:t> (ONERA)</a:t>
            </a:r>
          </a:p>
          <a:p>
            <a:r>
              <a:rPr lang="fr-FR" dirty="0" err="1" smtClean="0"/>
              <a:t>Numodis</a:t>
            </a:r>
            <a:r>
              <a:rPr lang="fr-FR" dirty="0" smtClean="0"/>
              <a:t> (CEA – L. DUPUY)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285088" y="943646"/>
            <a:ext cx="43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/>
              <a:t>Various</a:t>
            </a:r>
            <a:r>
              <a:rPr lang="fr-FR" sz="1800" dirty="0" smtClean="0"/>
              <a:t> « Extensions » in </a:t>
            </a:r>
            <a:r>
              <a:rPr lang="fr-FR" sz="1800" dirty="0" err="1" smtClean="0"/>
              <a:t>progress</a:t>
            </a:r>
            <a:r>
              <a:rPr lang="fr-FR" sz="1800" dirty="0" smtClean="0"/>
              <a:t>…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3699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68536" y="1142369"/>
            <a:ext cx="724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FFT-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solvers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are of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growing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fr-F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endParaRPr lang="fr-FR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1" y="2096459"/>
            <a:ext cx="1099899" cy="51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048557" y="1878036"/>
            <a:ext cx="808239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good position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among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available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codes (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versatile user interface, </a:t>
            </a:r>
            <a:r>
              <a:rPr lang="fr-F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allows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original applications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ell-suited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 extensions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(non-local,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coupling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phase-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DD…)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77293" y="1853825"/>
            <a:ext cx="8950202" cy="1016908"/>
          </a:xfrm>
          <a:prstGeom prst="roundRect">
            <a:avLst>
              <a:gd name="adj" fmla="val 8493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èche à angle droit 3"/>
          <p:cNvSpPr/>
          <p:nvPr/>
        </p:nvSpPr>
        <p:spPr>
          <a:xfrm rot="5400000">
            <a:off x="708573" y="2983105"/>
            <a:ext cx="319927" cy="360040"/>
          </a:xfrm>
          <a:prstGeom prst="bent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331639" y="3083473"/>
            <a:ext cx="7114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collaborations : </a:t>
            </a:r>
          </a:p>
          <a:p>
            <a:pPr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Mines CDM-Evry (S. Forest,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H. Proudhon &amp; D. Ryckelynck)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Ecole des Ponts – Navier (M.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Bornert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C.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Chateau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Bath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(Y. Chen)</a:t>
            </a:r>
          </a:p>
          <a:p>
            <a:pPr algn="l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Université de Lorraine – LEMTA (J. Boisse)</a:t>
            </a:r>
          </a:p>
          <a:p>
            <a:pPr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VTT (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Finland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 (T. Pinomaa)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331639" y="4980656"/>
            <a:ext cx="74258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National and International diffusion :</a:t>
            </a:r>
          </a:p>
          <a:p>
            <a:pPr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	ENSMA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, ENSTA, Mines Saint-Etienne, IMT Lille, EDF (France) </a:t>
            </a:r>
            <a:endParaRPr lang="fr-FR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VTT (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Finland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 Illinois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(US), 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Bath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Brystol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(UK), Max Planck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Garching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(Germany), NCBJ (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Poland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Harbin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Tech.,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Shangai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Jin Tong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Univ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. (China)</a:t>
            </a:r>
          </a:p>
          <a:p>
            <a:pPr lvl="2" algn="l"/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708573" y="4892894"/>
            <a:ext cx="319927" cy="360040"/>
          </a:xfrm>
          <a:prstGeom prst="bentUp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2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830" y="4123144"/>
            <a:ext cx="1822103" cy="85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44477" y="3744035"/>
            <a:ext cx="5787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fr-FR" sz="2000" dirty="0">
                <a:hlinkClick r:id="rId4"/>
              </a:rPr>
              <a:t>https://amitexfftp.github.io/AMITEX/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2006715" y="2553870"/>
            <a:ext cx="4578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2000" dirty="0"/>
              <a:t>l</a:t>
            </a:r>
            <a:r>
              <a:rPr lang="fr-FR" sz="2000" dirty="0" smtClean="0"/>
              <a:t>ionel.gelebart@cea.fr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0259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2252" y="967080"/>
            <a:ext cx="8958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ALGORITHM =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point + Convergence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Acceleration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inspired</a:t>
            </a:r>
            <a:r>
              <a:rPr lang="fr-FR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the FE code CAST3M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515891" y="1366202"/>
            <a:ext cx="362810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Implemented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2014 (post-doc F. OUAKI)</a:t>
            </a:r>
          </a:p>
          <a:p>
            <a:pPr algn="l"/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Described</a:t>
            </a:r>
            <a:r>
              <a:rPr lang="fr-FR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4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IJSS </a:t>
            </a:r>
            <a:r>
              <a:rPr lang="fr-FR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2019,</a:t>
            </a: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Chen, </a:t>
            </a:r>
            <a:r>
              <a:rPr lang="en-GB" sz="14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Gélébart</a:t>
            </a:r>
            <a:r>
              <a:rPr lang="en-GB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 &amp; al. </a:t>
            </a:r>
            <a:endParaRPr lang="fr-FR" sz="1400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Image 8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83" y="1504153"/>
            <a:ext cx="8188857" cy="1492799"/>
          </a:xfrm>
          <a:prstGeom prst="rect">
            <a:avLst/>
          </a:prstGeom>
        </p:spPr>
      </p:pic>
      <p:sp>
        <p:nvSpPr>
          <p:cNvPr id="88" name="Forme libre 87"/>
          <p:cNvSpPr/>
          <p:nvPr/>
        </p:nvSpPr>
        <p:spPr>
          <a:xfrm>
            <a:off x="144794" y="1652776"/>
            <a:ext cx="2385060" cy="1920240"/>
          </a:xfrm>
          <a:custGeom>
            <a:avLst/>
            <a:gdLst>
              <a:gd name="connsiteX0" fmla="*/ 2385060 w 2385060"/>
              <a:gd name="connsiteY0" fmla="*/ 1447800 h 1973580"/>
              <a:gd name="connsiteX1" fmla="*/ 2377440 w 2385060"/>
              <a:gd name="connsiteY1" fmla="*/ 1973580 h 1973580"/>
              <a:gd name="connsiteX2" fmla="*/ 0 w 2385060"/>
              <a:gd name="connsiteY2" fmla="*/ 1973580 h 1973580"/>
              <a:gd name="connsiteX3" fmla="*/ 0 w 2385060"/>
              <a:gd name="connsiteY3" fmla="*/ 60960 h 1973580"/>
              <a:gd name="connsiteX4" fmla="*/ 2095500 w 2385060"/>
              <a:gd name="connsiteY4" fmla="*/ 60960 h 1973580"/>
              <a:gd name="connsiteX5" fmla="*/ 1965960 w 2385060"/>
              <a:gd name="connsiteY5" fmla="*/ 167640 h 1973580"/>
              <a:gd name="connsiteX6" fmla="*/ 1973580 w 2385060"/>
              <a:gd name="connsiteY6" fmla="*/ 0 h 1973580"/>
              <a:gd name="connsiteX7" fmla="*/ 2103120 w 2385060"/>
              <a:gd name="connsiteY7" fmla="*/ 53340 h 1973580"/>
              <a:gd name="connsiteX0" fmla="*/ 2385060 w 2385060"/>
              <a:gd name="connsiteY0" fmla="*/ 1577375 h 2103155"/>
              <a:gd name="connsiteX1" fmla="*/ 2377440 w 2385060"/>
              <a:gd name="connsiteY1" fmla="*/ 2103155 h 2103155"/>
              <a:gd name="connsiteX2" fmla="*/ 0 w 2385060"/>
              <a:gd name="connsiteY2" fmla="*/ 2103155 h 2103155"/>
              <a:gd name="connsiteX3" fmla="*/ 0 w 2385060"/>
              <a:gd name="connsiteY3" fmla="*/ 190535 h 2103155"/>
              <a:gd name="connsiteX4" fmla="*/ 2095500 w 2385060"/>
              <a:gd name="connsiteY4" fmla="*/ 190535 h 2103155"/>
              <a:gd name="connsiteX5" fmla="*/ 1965960 w 2385060"/>
              <a:gd name="connsiteY5" fmla="*/ 297215 h 2103155"/>
              <a:gd name="connsiteX6" fmla="*/ 1973580 w 2385060"/>
              <a:gd name="connsiteY6" fmla="*/ 129575 h 2103155"/>
              <a:gd name="connsiteX7" fmla="*/ 1965960 w 2385060"/>
              <a:gd name="connsiteY7" fmla="*/ 35 h 2103155"/>
              <a:gd name="connsiteX8" fmla="*/ 2103120 w 2385060"/>
              <a:gd name="connsiteY8" fmla="*/ 182915 h 2103155"/>
              <a:gd name="connsiteX0" fmla="*/ 2385060 w 2385060"/>
              <a:gd name="connsiteY0" fmla="*/ 1501221 h 2027001"/>
              <a:gd name="connsiteX1" fmla="*/ 2377440 w 2385060"/>
              <a:gd name="connsiteY1" fmla="*/ 2027001 h 2027001"/>
              <a:gd name="connsiteX2" fmla="*/ 0 w 2385060"/>
              <a:gd name="connsiteY2" fmla="*/ 2027001 h 2027001"/>
              <a:gd name="connsiteX3" fmla="*/ 0 w 2385060"/>
              <a:gd name="connsiteY3" fmla="*/ 114381 h 2027001"/>
              <a:gd name="connsiteX4" fmla="*/ 2095500 w 2385060"/>
              <a:gd name="connsiteY4" fmla="*/ 114381 h 2027001"/>
              <a:gd name="connsiteX5" fmla="*/ 1965960 w 2385060"/>
              <a:gd name="connsiteY5" fmla="*/ 221061 h 2027001"/>
              <a:gd name="connsiteX6" fmla="*/ 1973580 w 2385060"/>
              <a:gd name="connsiteY6" fmla="*/ 53421 h 2027001"/>
              <a:gd name="connsiteX7" fmla="*/ 1988820 w 2385060"/>
              <a:gd name="connsiteY7" fmla="*/ 81 h 2027001"/>
              <a:gd name="connsiteX8" fmla="*/ 2103120 w 2385060"/>
              <a:gd name="connsiteY8" fmla="*/ 106761 h 2027001"/>
              <a:gd name="connsiteX0" fmla="*/ 2385060 w 2385060"/>
              <a:gd name="connsiteY0" fmla="*/ 1531673 h 2057453"/>
              <a:gd name="connsiteX1" fmla="*/ 2377440 w 2385060"/>
              <a:gd name="connsiteY1" fmla="*/ 2057453 h 2057453"/>
              <a:gd name="connsiteX2" fmla="*/ 0 w 2385060"/>
              <a:gd name="connsiteY2" fmla="*/ 2057453 h 2057453"/>
              <a:gd name="connsiteX3" fmla="*/ 0 w 2385060"/>
              <a:gd name="connsiteY3" fmla="*/ 144833 h 2057453"/>
              <a:gd name="connsiteX4" fmla="*/ 2095500 w 2385060"/>
              <a:gd name="connsiteY4" fmla="*/ 144833 h 2057453"/>
              <a:gd name="connsiteX5" fmla="*/ 1965960 w 2385060"/>
              <a:gd name="connsiteY5" fmla="*/ 251513 h 2057453"/>
              <a:gd name="connsiteX6" fmla="*/ 1973580 w 2385060"/>
              <a:gd name="connsiteY6" fmla="*/ 83873 h 2057453"/>
              <a:gd name="connsiteX7" fmla="*/ 1965960 w 2385060"/>
              <a:gd name="connsiteY7" fmla="*/ 53 h 2057453"/>
              <a:gd name="connsiteX8" fmla="*/ 2103120 w 2385060"/>
              <a:gd name="connsiteY8" fmla="*/ 137213 h 2057453"/>
              <a:gd name="connsiteX0" fmla="*/ 2385060 w 2385060"/>
              <a:gd name="connsiteY0" fmla="*/ 1531620 h 2057400"/>
              <a:gd name="connsiteX1" fmla="*/ 2377440 w 2385060"/>
              <a:gd name="connsiteY1" fmla="*/ 2057400 h 2057400"/>
              <a:gd name="connsiteX2" fmla="*/ 0 w 2385060"/>
              <a:gd name="connsiteY2" fmla="*/ 2057400 h 2057400"/>
              <a:gd name="connsiteX3" fmla="*/ 0 w 2385060"/>
              <a:gd name="connsiteY3" fmla="*/ 144780 h 2057400"/>
              <a:gd name="connsiteX4" fmla="*/ 2095500 w 2385060"/>
              <a:gd name="connsiteY4" fmla="*/ 144780 h 2057400"/>
              <a:gd name="connsiteX5" fmla="*/ 1965960 w 2385060"/>
              <a:gd name="connsiteY5" fmla="*/ 251460 h 2057400"/>
              <a:gd name="connsiteX6" fmla="*/ 1965960 w 2385060"/>
              <a:gd name="connsiteY6" fmla="*/ 0 h 2057400"/>
              <a:gd name="connsiteX7" fmla="*/ 2103120 w 2385060"/>
              <a:gd name="connsiteY7" fmla="*/ 137160 h 2057400"/>
              <a:gd name="connsiteX0" fmla="*/ 2385060 w 2385060"/>
              <a:gd name="connsiteY0" fmla="*/ 1394460 h 1920240"/>
              <a:gd name="connsiteX1" fmla="*/ 2377440 w 2385060"/>
              <a:gd name="connsiteY1" fmla="*/ 1920240 h 1920240"/>
              <a:gd name="connsiteX2" fmla="*/ 0 w 2385060"/>
              <a:gd name="connsiteY2" fmla="*/ 1920240 h 1920240"/>
              <a:gd name="connsiteX3" fmla="*/ 0 w 2385060"/>
              <a:gd name="connsiteY3" fmla="*/ 7620 h 1920240"/>
              <a:gd name="connsiteX4" fmla="*/ 2095500 w 2385060"/>
              <a:gd name="connsiteY4" fmla="*/ 7620 h 1920240"/>
              <a:gd name="connsiteX5" fmla="*/ 1965960 w 2385060"/>
              <a:gd name="connsiteY5" fmla="*/ 114300 h 1920240"/>
              <a:gd name="connsiteX6" fmla="*/ 2103120 w 2385060"/>
              <a:gd name="connsiteY6" fmla="*/ 0 h 1920240"/>
              <a:gd name="connsiteX0" fmla="*/ 2385060 w 2385060"/>
              <a:gd name="connsiteY0" fmla="*/ 1394460 h 1920240"/>
              <a:gd name="connsiteX1" fmla="*/ 2377440 w 2385060"/>
              <a:gd name="connsiteY1" fmla="*/ 1920240 h 1920240"/>
              <a:gd name="connsiteX2" fmla="*/ 0 w 2385060"/>
              <a:gd name="connsiteY2" fmla="*/ 1920240 h 1920240"/>
              <a:gd name="connsiteX3" fmla="*/ 0 w 2385060"/>
              <a:gd name="connsiteY3" fmla="*/ 7620 h 1920240"/>
              <a:gd name="connsiteX4" fmla="*/ 2095500 w 2385060"/>
              <a:gd name="connsiteY4" fmla="*/ 7620 h 1920240"/>
              <a:gd name="connsiteX5" fmla="*/ 2103120 w 2385060"/>
              <a:gd name="connsiteY5" fmla="*/ 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5060" h="1920240">
                <a:moveTo>
                  <a:pt x="2385060" y="1394460"/>
                </a:moveTo>
                <a:lnTo>
                  <a:pt x="2377440" y="1920240"/>
                </a:lnTo>
                <a:lnTo>
                  <a:pt x="0" y="1920240"/>
                </a:lnTo>
                <a:lnTo>
                  <a:pt x="0" y="7620"/>
                </a:lnTo>
                <a:lnTo>
                  <a:pt x="2095500" y="7620"/>
                </a:lnTo>
                <a:lnTo>
                  <a:pt x="2103120" y="0"/>
                </a:ln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kern="0" smtClean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89" name="Connecteur droit avec flèche 88"/>
          <p:cNvCxnSpPr/>
          <p:nvPr/>
        </p:nvCxnSpPr>
        <p:spPr>
          <a:xfrm>
            <a:off x="1944994" y="1656793"/>
            <a:ext cx="360040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90" name="Rectangle 89"/>
          <p:cNvSpPr/>
          <p:nvPr/>
        </p:nvSpPr>
        <p:spPr>
          <a:xfrm>
            <a:off x="345611" y="2223695"/>
            <a:ext cx="8188857" cy="39086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endParaRPr lang="fr-FR" sz="1800" kern="0" smtClean="0">
              <a:solidFill>
                <a:prstClr val="white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/>
              <p:cNvSpPr txBox="1"/>
              <p:nvPr/>
            </p:nvSpPr>
            <p:spPr>
              <a:xfrm>
                <a:off x="251520" y="2205452"/>
                <a:ext cx="7525778" cy="441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If</m:t>
                    </m:r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≡0</m:t>
                    </m:r>
                    <m:d>
                      <m:dPr>
                        <m:begChr m:val="["/>
                        <m:endChr m:val="]"/>
                        <m:ctrlP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sSup>
                      <m:sSupPr>
                        <m:ctrlP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𝐴𝐶𝑉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fr-FR" sz="2200" dirty="0" smtClean="0">
                    <a:solidFill>
                      <a:srgbClr val="C00000"/>
                    </a:solidFill>
                    <a:latin typeface="Arial" charset="0"/>
                  </a:rPr>
                  <a:t>,</a:t>
                </a:r>
                <a:r>
                  <a:rPr lang="fr-FR" sz="2200" dirty="0">
                    <a:solidFill>
                      <a:srgbClr val="C00000"/>
                    </a:solidFill>
                    <a:latin typeface="Arial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fr-FR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fr-FR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|   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FR" sz="22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−3)</m:t>
                    </m:r>
                  </m:oMath>
                </a14:m>
                <a:endParaRPr lang="fr-FR" sz="2200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1" name="ZoneTexte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05452"/>
                <a:ext cx="7525778" cy="441916"/>
              </a:xfrm>
              <a:prstGeom prst="rect">
                <a:avLst/>
              </a:prstGeom>
              <a:blipFill>
                <a:blip r:embed="rId6"/>
                <a:stretch>
                  <a:fillRect l="-81" t="-6944" b="-2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2" name="Groupe 91"/>
          <p:cNvGrpSpPr/>
          <p:nvPr/>
        </p:nvGrpSpPr>
        <p:grpSpPr>
          <a:xfrm>
            <a:off x="5067055" y="3861048"/>
            <a:ext cx="3969441" cy="2959628"/>
            <a:chOff x="5067055" y="3861048"/>
            <a:chExt cx="3969441" cy="2959628"/>
          </a:xfrm>
        </p:grpSpPr>
        <p:sp>
          <p:nvSpPr>
            <p:cNvPr id="93" name="ZoneTexte 92"/>
            <p:cNvSpPr txBox="1"/>
            <p:nvPr/>
          </p:nvSpPr>
          <p:spPr>
            <a:xfrm>
              <a:off x="5067055" y="3923764"/>
              <a:ext cx="37547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91C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Sensitivity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91C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to Reference </a:t>
              </a: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91C3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material</a:t>
              </a:r>
              <a:endPara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1C3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pic>
          <p:nvPicPr>
            <p:cNvPr id="94" name="Image 9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" t="1878" r="615" b="5093"/>
            <a:stretch/>
          </p:blipFill>
          <p:spPr>
            <a:xfrm>
              <a:off x="5220072" y="4255772"/>
              <a:ext cx="3493967" cy="2520000"/>
            </a:xfrm>
            <a:prstGeom prst="rect">
              <a:avLst/>
            </a:prstGeom>
          </p:spPr>
        </p:pic>
        <p:cxnSp>
          <p:nvCxnSpPr>
            <p:cNvPr id="95" name="Connecteur droit 94"/>
            <p:cNvCxnSpPr/>
            <p:nvPr/>
          </p:nvCxnSpPr>
          <p:spPr>
            <a:xfrm flipV="1">
              <a:off x="6964085" y="4509120"/>
              <a:ext cx="4077" cy="136815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</p:cxnSp>
        <p:pic>
          <p:nvPicPr>
            <p:cNvPr id="96" name="Picture 2" descr="C:\Users\FOUAKI\Desktop\F.OUAKI\LaTeX\NewDiscreteGamma\Figs\YoungModulus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2" t="8302" r="16454" b="5345"/>
            <a:stretch/>
          </p:blipFill>
          <p:spPr bwMode="auto">
            <a:xfrm>
              <a:off x="6027919" y="4722239"/>
              <a:ext cx="472794" cy="47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Image 9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25"/>
            <a:stretch/>
          </p:blipFill>
          <p:spPr>
            <a:xfrm>
              <a:off x="5955814" y="5270984"/>
              <a:ext cx="776585" cy="306233"/>
            </a:xfrm>
            <a:prstGeom prst="rect">
              <a:avLst/>
            </a:prstGeom>
          </p:spPr>
        </p:pic>
        <p:sp>
          <p:nvSpPr>
            <p:cNvPr id="98" name="Flèche vers le bas 97"/>
            <p:cNvSpPr/>
            <p:nvPr/>
          </p:nvSpPr>
          <p:spPr>
            <a:xfrm rot="19360722">
              <a:off x="8649092" y="3883992"/>
              <a:ext cx="232122" cy="463201"/>
            </a:xfrm>
            <a:prstGeom prst="down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9" name="Rectangle à coins arrondis 98"/>
            <p:cNvSpPr/>
            <p:nvPr/>
          </p:nvSpPr>
          <p:spPr>
            <a:xfrm>
              <a:off x="5120313" y="3861048"/>
              <a:ext cx="3916183" cy="2959628"/>
            </a:xfrm>
            <a:prstGeom prst="roundRect">
              <a:avLst>
                <a:gd name="adj" fmla="val 8278"/>
              </a:avLst>
            </a:prstGeom>
            <a:noFill/>
            <a:ln w="57150" cap="flat" cmpd="sng" algn="ctr">
              <a:solidFill>
                <a:srgbClr val="0091C3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100" name="Émoticône 99"/>
            <p:cNvSpPr/>
            <p:nvPr/>
          </p:nvSpPr>
          <p:spPr bwMode="auto">
            <a:xfrm>
              <a:off x="8076614" y="5475387"/>
              <a:ext cx="457854" cy="455574"/>
            </a:xfrm>
            <a:prstGeom prst="smileyFace">
              <a:avLst>
                <a:gd name="adj" fmla="val 4653"/>
              </a:avLst>
            </a:prstGeom>
            <a:solidFill>
              <a:srgbClr val="99CC00">
                <a:lumMod val="40000"/>
                <a:lumOff val="60000"/>
              </a:srgbClr>
            </a:solidFill>
            <a:ln w="254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1" name="Groupe 100"/>
          <p:cNvGrpSpPr/>
          <p:nvPr/>
        </p:nvGrpSpPr>
        <p:grpSpPr>
          <a:xfrm>
            <a:off x="223769" y="3861048"/>
            <a:ext cx="3916183" cy="2959628"/>
            <a:chOff x="223769" y="3861048"/>
            <a:chExt cx="3916183" cy="2959628"/>
          </a:xfrm>
        </p:grpSpPr>
        <p:sp>
          <p:nvSpPr>
            <p:cNvPr id="102" name="ZoneTexte 101"/>
            <p:cNvSpPr txBox="1"/>
            <p:nvPr/>
          </p:nvSpPr>
          <p:spPr>
            <a:xfrm>
              <a:off x="529208" y="3882722"/>
              <a:ext cx="32777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Sensitivity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to</a:t>
              </a:r>
              <a:r>
                <a:rPr kumimoji="0" lang="fr-FR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kumimoji="0" lang="fr-FR" sz="1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mechanical</a:t>
              </a:r>
              <a:r>
                <a:rPr kumimoji="0" lang="fr-FR" sz="1400" b="1" i="0" u="none" strike="noStrike" kern="0" cap="none" spc="0" normalizeH="0" noProof="0" dirty="0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kumimoji="0" lang="fr-FR" sz="1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78146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contrast</a:t>
              </a:r>
              <a:endPara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781469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pic>
          <p:nvPicPr>
            <p:cNvPr id="103" name="Espace réservé du contenu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5" t="1642" b="4404"/>
            <a:stretch/>
          </p:blipFill>
          <p:spPr bwMode="auto">
            <a:xfrm>
              <a:off x="323528" y="4218204"/>
              <a:ext cx="3541387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" name="Picture 2" descr="C:\Users\FOUAKI\Desktop\F.OUAKI\LaTeX\NewDiscreteGamma\Figs\YoungModulus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2" t="8302" r="16454" b="5345"/>
            <a:stretch/>
          </p:blipFill>
          <p:spPr bwMode="auto">
            <a:xfrm>
              <a:off x="1347250" y="4581128"/>
              <a:ext cx="472794" cy="470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à coins arrondis 104"/>
            <p:cNvSpPr/>
            <p:nvPr/>
          </p:nvSpPr>
          <p:spPr>
            <a:xfrm>
              <a:off x="223769" y="3861048"/>
              <a:ext cx="3916183" cy="2959628"/>
            </a:xfrm>
            <a:prstGeom prst="roundRect">
              <a:avLst>
                <a:gd name="adj" fmla="val 8278"/>
              </a:avLst>
            </a:prstGeom>
            <a:noFill/>
            <a:ln w="57150" cap="flat" cmpd="sng" algn="ctr">
              <a:solidFill>
                <a:srgbClr val="781469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106" name="Flèche vers le bas 105"/>
            <p:cNvSpPr/>
            <p:nvPr/>
          </p:nvSpPr>
          <p:spPr>
            <a:xfrm rot="19360722">
              <a:off x="3690661" y="3905668"/>
              <a:ext cx="232122" cy="463201"/>
            </a:xfrm>
            <a:prstGeom prst="down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7" name="Émoticône 106"/>
            <p:cNvSpPr/>
            <p:nvPr/>
          </p:nvSpPr>
          <p:spPr bwMode="auto">
            <a:xfrm>
              <a:off x="3203104" y="5478204"/>
              <a:ext cx="457854" cy="455574"/>
            </a:xfrm>
            <a:prstGeom prst="smileyFace">
              <a:avLst>
                <a:gd name="adj" fmla="val 4653"/>
              </a:avLst>
            </a:prstGeom>
            <a:solidFill>
              <a:srgbClr val="99CC00">
                <a:lumMod val="40000"/>
                <a:lumOff val="60000"/>
              </a:srgbClr>
            </a:solidFill>
            <a:ln w="254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4438011" y="2859270"/>
            <a:ext cx="4598485" cy="962746"/>
            <a:chOff x="4438011" y="2859270"/>
            <a:chExt cx="4598485" cy="962746"/>
          </a:xfrm>
        </p:grpSpPr>
        <p:sp>
          <p:nvSpPr>
            <p:cNvPr id="109" name="ZoneTexte 108"/>
            <p:cNvSpPr txBox="1"/>
            <p:nvPr/>
          </p:nvSpPr>
          <p:spPr>
            <a:xfrm>
              <a:off x="4438011" y="2867909"/>
              <a:ext cx="438483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C349E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Memory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: 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EC349E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4 couples 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(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Residual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/Solution) 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stored</a:t>
              </a:r>
              <a:endParaRPr kumimoji="0" lang="fr-FR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99CC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Efficiency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CC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!</a:t>
              </a:r>
            </a:p>
            <a:p>
              <a:pPr marL="285750" marR="0" lvl="0" indent="-28575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lang="fr-FR" sz="1400" kern="0" dirty="0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No </a:t>
              </a:r>
              <a:r>
                <a:rPr lang="fr-FR" sz="1400" kern="0" dirty="0" err="1" smtClean="0">
                  <a:solidFill>
                    <a:srgbClr val="000000"/>
                  </a:solidFill>
                  <a:latin typeface="Trebuchet MS" panose="020B0603020202020204" pitchFamily="34" charset="0"/>
                </a:rPr>
                <a:t>need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lang="fr-FR" sz="1400" b="1" kern="0" dirty="0" smtClean="0">
                  <a:solidFill>
                    <a:srgbClr val="99CC00"/>
                  </a:solidFill>
                  <a:latin typeface="Trebuchet MS" panose="020B0603020202020204" pitchFamily="34" charset="0"/>
                </a:rPr>
                <a:t>tangent </a:t>
              </a:r>
              <a:r>
                <a:rPr lang="fr-FR" sz="1400" b="1" kern="0" dirty="0" err="1" smtClean="0">
                  <a:solidFill>
                    <a:srgbClr val="99CC00"/>
                  </a:solidFill>
                  <a:latin typeface="Trebuchet MS" panose="020B0603020202020204" pitchFamily="34" charset="0"/>
                </a:rPr>
                <a:t>behavior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for non-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linear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kumimoji="0" lang="fr-FR" sz="1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problems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!</a:t>
              </a:r>
            </a:p>
          </p:txBody>
        </p:sp>
        <p:sp>
          <p:nvSpPr>
            <p:cNvPr id="110" name="Rectangle à coins arrondis 109"/>
            <p:cNvSpPr/>
            <p:nvPr/>
          </p:nvSpPr>
          <p:spPr bwMode="auto">
            <a:xfrm>
              <a:off x="4490814" y="2859270"/>
              <a:ext cx="4545682" cy="923988"/>
            </a:xfrm>
            <a:prstGeom prst="roundRect">
              <a:avLst/>
            </a:prstGeom>
            <a:noFill/>
            <a:ln w="34925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Émoticône 110"/>
            <p:cNvSpPr/>
            <p:nvPr/>
          </p:nvSpPr>
          <p:spPr bwMode="auto">
            <a:xfrm>
              <a:off x="8608733" y="2910623"/>
              <a:ext cx="315151" cy="309664"/>
            </a:xfrm>
            <a:prstGeom prst="smileyFace">
              <a:avLst>
                <a:gd name="adj" fmla="val -4653"/>
              </a:avLst>
            </a:prstGeom>
            <a:solidFill>
              <a:srgbClr val="EC349E">
                <a:lumMod val="40000"/>
                <a:lumOff val="60000"/>
              </a:srgbClr>
            </a:solidFill>
            <a:ln w="25400" cap="flat" cmpd="sng" algn="ctr">
              <a:solidFill>
                <a:srgbClr val="EC349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Émoticône 111"/>
            <p:cNvSpPr/>
            <p:nvPr/>
          </p:nvSpPr>
          <p:spPr bwMode="auto">
            <a:xfrm>
              <a:off x="8624761" y="3415676"/>
              <a:ext cx="299123" cy="319788"/>
            </a:xfrm>
            <a:prstGeom prst="smileyFace">
              <a:avLst>
                <a:gd name="adj" fmla="val 4653"/>
              </a:avLst>
            </a:prstGeom>
            <a:solidFill>
              <a:srgbClr val="99CC00">
                <a:lumMod val="40000"/>
                <a:lumOff val="60000"/>
              </a:srgbClr>
            </a:solidFill>
            <a:ln w="25400" cap="flat" cmpd="sng" algn="ctr">
              <a:solidFill>
                <a:srgbClr val="99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1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e 53"/>
          <p:cNvGrpSpPr/>
          <p:nvPr/>
        </p:nvGrpSpPr>
        <p:grpSpPr>
          <a:xfrm>
            <a:off x="98518" y="1511905"/>
            <a:ext cx="9020634" cy="5155726"/>
            <a:chOff x="98518" y="1511905"/>
            <a:chExt cx="9020634" cy="5155726"/>
          </a:xfrm>
        </p:grpSpPr>
        <p:sp>
          <p:nvSpPr>
            <p:cNvPr id="50" name="Rectangle à coins arrondis 49"/>
            <p:cNvSpPr/>
            <p:nvPr/>
          </p:nvSpPr>
          <p:spPr>
            <a:xfrm>
              <a:off x="1286635" y="1511905"/>
              <a:ext cx="5893184" cy="1731477"/>
            </a:xfrm>
            <a:prstGeom prst="roundRect">
              <a:avLst>
                <a:gd name="adj" fmla="val 1012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2" name="Groupe 51"/>
            <p:cNvGrpSpPr/>
            <p:nvPr/>
          </p:nvGrpSpPr>
          <p:grpSpPr>
            <a:xfrm>
              <a:off x="98518" y="3038571"/>
              <a:ext cx="9020634" cy="3629060"/>
              <a:chOff x="98518" y="3038571"/>
              <a:chExt cx="9020634" cy="3629060"/>
            </a:xfrm>
          </p:grpSpPr>
          <p:sp>
            <p:nvSpPr>
              <p:cNvPr id="51" name="Rectangle à coins arrondis 50"/>
              <p:cNvSpPr/>
              <p:nvPr/>
            </p:nvSpPr>
            <p:spPr>
              <a:xfrm rot="5400000">
                <a:off x="4305620" y="3776008"/>
                <a:ext cx="3352059" cy="2431188"/>
              </a:xfrm>
              <a:prstGeom prst="roundRect">
                <a:avLst>
                  <a:gd name="adj" fmla="val 10129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" name="Groupe 20"/>
              <p:cNvGrpSpPr/>
              <p:nvPr/>
            </p:nvGrpSpPr>
            <p:grpSpPr>
              <a:xfrm>
                <a:off x="2860933" y="4031965"/>
                <a:ext cx="1580878" cy="1125125"/>
                <a:chOff x="3666197" y="1853825"/>
                <a:chExt cx="1580878" cy="1125125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3851920" y="1853825"/>
                  <a:ext cx="1215135" cy="112512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ZoneTexte 23"/>
                    <p:cNvSpPr txBox="1"/>
                    <p:nvPr/>
                  </p:nvSpPr>
                  <p:spPr>
                    <a:xfrm>
                      <a:off x="3666197" y="2230629"/>
                      <a:ext cx="158087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l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𝜎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=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𝑐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:(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𝜀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𝑃</m:t>
                                </m:r>
                              </m:sup>
                            </m:sSup>
                            <m:r>
                              <a:rPr lang="fr-FR" sz="1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fr-FR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ZoneTexte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6197" y="2230629"/>
                      <a:ext cx="1580878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78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5" name="Picture 2" descr="https://www.researchgate.net/profile/Olivier_Jamond/publication/288932800/figure/fig7/AS:652935637782541@1532683395680/Massive-dislocation-dynamics-simulation-in-a-mesoscopic-volume-accounting-for-exact_W640.jp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8620"/>
              <a:stretch/>
            </p:blipFill>
            <p:spPr bwMode="auto">
              <a:xfrm>
                <a:off x="1079420" y="4014065"/>
                <a:ext cx="1189345" cy="11863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282" y="4450771"/>
                <a:ext cx="440443" cy="211121"/>
              </a:xfrm>
              <a:prstGeom prst="rect">
                <a:avLst/>
              </a:prstGeom>
            </p:spPr>
          </p:pic>
          <p:sp>
            <p:nvSpPr>
              <p:cNvPr id="27" name="Flèche droite 26"/>
              <p:cNvSpPr/>
              <p:nvPr/>
            </p:nvSpPr>
            <p:spPr>
              <a:xfrm>
                <a:off x="2486622" y="4487492"/>
                <a:ext cx="255279" cy="160215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8" name="Connecteur droit 27"/>
              <p:cNvCxnSpPr/>
              <p:nvPr/>
            </p:nvCxnSpPr>
            <p:spPr>
              <a:xfrm>
                <a:off x="668725" y="4551785"/>
                <a:ext cx="57773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1473862" y="3808721"/>
                <a:ext cx="55976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(~µm)</a:t>
                </a:r>
                <a:endParaRPr lang="fr-FR" sz="1050" i="1" dirty="0">
                  <a:solidFill>
                    <a:srgbClr val="FF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4815" y="4131770"/>
                <a:ext cx="5549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smtClean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(~nm</a:t>
                </a:r>
                <a:r>
                  <a:rPr lang="fr-FR" i="1" dirty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fr-FR" sz="1050" i="1" dirty="0">
                  <a:solidFill>
                    <a:srgbClr val="FF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4929" y="3744035"/>
                <a:ext cx="2000463" cy="1830470"/>
              </a:xfrm>
              <a:prstGeom prst="rect">
                <a:avLst/>
              </a:prstGeom>
            </p:spPr>
          </p:pic>
          <p:cxnSp>
            <p:nvCxnSpPr>
              <p:cNvPr id="33" name="Connecteur droit 32"/>
              <p:cNvCxnSpPr/>
              <p:nvPr/>
            </p:nvCxnSpPr>
            <p:spPr>
              <a:xfrm>
                <a:off x="4469184" y="4593118"/>
                <a:ext cx="957911" cy="2"/>
              </a:xfrm>
              <a:prstGeom prst="line">
                <a:avLst/>
              </a:prstGeom>
              <a:ln w="28575">
                <a:solidFill>
                  <a:srgbClr val="FF0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ZoneTexte 33"/>
              <p:cNvSpPr txBox="1"/>
              <p:nvPr/>
            </p:nvSpPr>
            <p:spPr>
              <a:xfrm>
                <a:off x="5368388" y="5773446"/>
                <a:ext cx="12335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Polycrystal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GB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038817" y="3429000"/>
                <a:ext cx="5982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smtClean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(~mm</a:t>
                </a:r>
                <a:r>
                  <a:rPr lang="fr-FR" i="1" dirty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fr-FR" sz="1050" i="1" dirty="0">
                  <a:solidFill>
                    <a:srgbClr val="FF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2641052" y="5769260"/>
                <a:ext cx="21250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Crystal </a:t>
                </a:r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Plasticity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Law</a:t>
                </a:r>
                <a:endParaRPr lang="en-GB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1065202" y="5769260"/>
                <a:ext cx="1279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Disloc</a:t>
                </a:r>
                <a:r>
                  <a:rPr lang="fr-F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Dyn.</a:t>
                </a:r>
                <a:endParaRPr lang="en-GB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98518" y="5769260"/>
                <a:ext cx="8434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Atomic</a:t>
                </a:r>
              </a:p>
            </p:txBody>
          </p:sp>
          <p:sp>
            <p:nvSpPr>
              <p:cNvPr id="39" name="Flèche droite 38"/>
              <p:cNvSpPr/>
              <p:nvPr/>
            </p:nvSpPr>
            <p:spPr>
              <a:xfrm>
                <a:off x="7111767" y="4516714"/>
                <a:ext cx="255279" cy="160215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0" name="Picture 3" descr="cuve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204" t="8517" r="9887" b="1474"/>
              <a:stretch/>
            </p:blipFill>
            <p:spPr bwMode="auto">
              <a:xfrm>
                <a:off x="8301209" y="3315570"/>
                <a:ext cx="817943" cy="183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2" descr="C:\Users\bc133009\Desktop\Dossier Hermès\Composants\assemblage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678" r="24553"/>
              <a:stretch/>
            </p:blipFill>
            <p:spPr bwMode="auto">
              <a:xfrm>
                <a:off x="7654711" y="3315570"/>
                <a:ext cx="529688" cy="22909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ZoneTexte 41"/>
              <p:cNvSpPr txBox="1"/>
              <p:nvPr/>
            </p:nvSpPr>
            <p:spPr>
              <a:xfrm>
                <a:off x="7568706" y="5769260"/>
                <a:ext cx="11482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Structures</a:t>
                </a:r>
                <a:endParaRPr lang="en-GB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142837" y="3038571"/>
                <a:ext cx="4764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i="1" dirty="0" smtClean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(~m</a:t>
                </a:r>
                <a:r>
                  <a:rPr lang="fr-FR" i="1" dirty="0">
                    <a:solidFill>
                      <a:srgbClr val="FF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fr-FR" sz="1050" i="1" dirty="0">
                  <a:solidFill>
                    <a:srgbClr val="FF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520352" y="6390631"/>
                <a:ext cx="7825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tx2"/>
                    </a:solidFill>
                  </a:rPr>
                  <a:t>AMITEX</a:t>
                </a:r>
                <a:endParaRPr lang="en-GB" dirty="0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542" y="1088740"/>
            <a:ext cx="854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2 – POSITION IN THE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MULTI-SCALE APPROACH OF POLYCRYSTALS 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(for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application)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476781" y="1628800"/>
            <a:ext cx="5537138" cy="1434942"/>
            <a:chOff x="1660106" y="2849153"/>
            <a:chExt cx="5537138" cy="143494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11"/>
            <a:srcRect t="5771" r="83819" b="65411"/>
            <a:stretch/>
          </p:blipFill>
          <p:spPr>
            <a:xfrm>
              <a:off x="1844572" y="3203975"/>
              <a:ext cx="1110199" cy="1080120"/>
            </a:xfrm>
            <a:prstGeom prst="rect">
              <a:avLst/>
            </a:prstGeom>
          </p:spPr>
        </p:pic>
        <p:grpSp>
          <p:nvGrpSpPr>
            <p:cNvPr id="3" name="Groupe 2"/>
            <p:cNvGrpSpPr/>
            <p:nvPr/>
          </p:nvGrpSpPr>
          <p:grpSpPr>
            <a:xfrm>
              <a:off x="3680144" y="2849153"/>
              <a:ext cx="3517100" cy="1434942"/>
              <a:chOff x="3680144" y="2354098"/>
              <a:chExt cx="3517100" cy="1434942"/>
            </a:xfrm>
          </p:grpSpPr>
          <p:pic>
            <p:nvPicPr>
              <p:cNvPr id="10" name="Image 9"/>
              <p:cNvPicPr>
                <a:picLocks noChangeAspect="1"/>
              </p:cNvPicPr>
              <p:nvPr/>
            </p:nvPicPr>
            <p:blipFill rotWithShape="1">
              <a:blip r:embed="rId11"/>
              <a:srcRect l="56800" b="65246"/>
              <a:stretch/>
            </p:blipFill>
            <p:spPr>
              <a:xfrm>
                <a:off x="3761911" y="2473083"/>
                <a:ext cx="2994412" cy="1315957"/>
              </a:xfrm>
              <a:prstGeom prst="rect">
                <a:avLst/>
              </a:prstGeom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3680144" y="2354098"/>
                <a:ext cx="11982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Local </a:t>
                </a:r>
                <a:r>
                  <a:rPr lang="fr-FR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strain</a:t>
                </a:r>
                <a:r>
                  <a:rPr lang="fr-FR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field</a:t>
                </a:r>
                <a:endParaRPr lang="en-GB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5052105" y="2367998"/>
                <a:ext cx="21451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Macroscopic</a:t>
                </a:r>
                <a:r>
                  <a:rPr lang="fr-FR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Stress-</a:t>
                </a:r>
                <a:r>
                  <a:rPr lang="fr-FR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strain</a:t>
                </a:r>
                <a:r>
                  <a:rPr lang="fr-FR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i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curve</a:t>
                </a:r>
                <a:endParaRPr lang="en-GB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1660106" y="2863053"/>
              <a:ext cx="1616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Polycrystal</a:t>
              </a:r>
              <a:r>
                <a:rPr lang="fr-FR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(EBSD </a:t>
              </a:r>
              <a:r>
                <a:rPr lang="fr-FR" i="1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map</a:t>
              </a:r>
              <a:r>
                <a:rPr lang="fr-FR" i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Flèche droite 11"/>
            <p:cNvSpPr/>
            <p:nvPr/>
          </p:nvSpPr>
          <p:spPr>
            <a:xfrm>
              <a:off x="3157420" y="3509407"/>
              <a:ext cx="366219" cy="252934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908955" y="3781856"/>
              <a:ext cx="8987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err="1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Tensile</a:t>
              </a:r>
              <a:r>
                <a:rPr lang="fr-FR" b="1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test</a:t>
              </a:r>
              <a:endParaRPr lang="en-GB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58536" y="6595865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81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7293" y="998730"/>
            <a:ext cx="369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Modified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Discrete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Green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operator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989160"/>
            <a:ext cx="396000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" name="ZoneTexte 164"/>
          <p:cNvSpPr txBox="1"/>
          <p:nvPr/>
        </p:nvSpPr>
        <p:spPr>
          <a:xfrm>
            <a:off x="3837702" y="1484784"/>
            <a:ext cx="2493327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1400" b="1" kern="0" dirty="0" smtClean="0">
                <a:solidFill>
                  <a:srgbClr val="666666"/>
                </a:solidFill>
              </a:rPr>
              <a:t>Convergence </a:t>
            </a:r>
            <a:r>
              <a:rPr lang="fr-FR" sz="1400" b="1" kern="0" dirty="0" err="1" smtClean="0">
                <a:solidFill>
                  <a:srgbClr val="666666"/>
                </a:solidFill>
              </a:rPr>
              <a:t>wrt</a:t>
            </a:r>
            <a:r>
              <a:rPr lang="fr-FR" sz="1400" b="1" kern="0" dirty="0" smtClean="0">
                <a:solidFill>
                  <a:srgbClr val="666666"/>
                </a:solidFill>
              </a:rPr>
              <a:t> </a:t>
            </a:r>
            <a:r>
              <a:rPr lang="fr-FR" sz="1400" b="1" kern="0" dirty="0" smtClean="0">
                <a:solidFill>
                  <a:srgbClr val="EC349E"/>
                </a:solidFill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sz="1400" b="1" kern="0" dirty="0" err="1" smtClean="0">
                <a:solidFill>
                  <a:srgbClr val="EC349E"/>
                </a:solidFill>
              </a:rPr>
              <a:t>Elastic</a:t>
            </a:r>
            <a:r>
              <a:rPr lang="fr-FR" sz="1400" b="1" kern="0" dirty="0" smtClean="0">
                <a:solidFill>
                  <a:srgbClr val="EC349E"/>
                </a:solidFill>
              </a:rPr>
              <a:t> contrats</a:t>
            </a:r>
          </a:p>
        </p:txBody>
      </p:sp>
      <p:sp>
        <p:nvSpPr>
          <p:cNvPr id="166" name="Rectangle à coins arrondis 165"/>
          <p:cNvSpPr/>
          <p:nvPr/>
        </p:nvSpPr>
        <p:spPr>
          <a:xfrm>
            <a:off x="2857187" y="1484784"/>
            <a:ext cx="4091077" cy="3456384"/>
          </a:xfrm>
          <a:prstGeom prst="roundRect">
            <a:avLst>
              <a:gd name="adj" fmla="val 8278"/>
            </a:avLst>
          </a:prstGeom>
          <a:noFill/>
          <a:ln w="57150" cap="flat" cmpd="sng" algn="ctr">
            <a:solidFill>
              <a:srgbClr val="FC70E8"/>
            </a:solidFill>
            <a:prstDash val="solid"/>
          </a:ln>
          <a:effectLst/>
        </p:spPr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endParaRPr lang="fr-FR" kern="0" smtClean="0">
              <a:solidFill>
                <a:srgbClr val="FFFFFF"/>
              </a:solidFill>
              <a:latin typeface="Verdana"/>
            </a:endParaRPr>
          </a:p>
        </p:txBody>
      </p:sp>
      <p:grpSp>
        <p:nvGrpSpPr>
          <p:cNvPr id="167" name="Groupe 166"/>
          <p:cNvGrpSpPr/>
          <p:nvPr/>
        </p:nvGrpSpPr>
        <p:grpSpPr>
          <a:xfrm>
            <a:off x="1403648" y="5013176"/>
            <a:ext cx="6607395" cy="1800200"/>
            <a:chOff x="1403648" y="5013176"/>
            <a:chExt cx="6607395" cy="1800200"/>
          </a:xfrm>
        </p:grpSpPr>
        <p:pic>
          <p:nvPicPr>
            <p:cNvPr id="16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331" y="5301208"/>
              <a:ext cx="165743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763" y="5542445"/>
              <a:ext cx="2160000" cy="1054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688" y="5526233"/>
              <a:ext cx="2160000" cy="1054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" name="Rectangle à coins arrondis 170"/>
            <p:cNvSpPr/>
            <p:nvPr/>
          </p:nvSpPr>
          <p:spPr>
            <a:xfrm>
              <a:off x="1403648" y="5013176"/>
              <a:ext cx="6607395" cy="1800200"/>
            </a:xfrm>
            <a:prstGeom prst="roundRect">
              <a:avLst>
                <a:gd name="adj" fmla="val 8278"/>
              </a:avLst>
            </a:prstGeom>
            <a:noFill/>
            <a:ln w="5715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Aft>
                  <a:spcPts val="0"/>
                </a:spcAft>
                <a:defRPr/>
              </a:pPr>
              <a:endParaRPr lang="fr-FR" kern="0" smtClean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72" name="ZoneTexte 171"/>
            <p:cNvSpPr txBox="1"/>
            <p:nvPr/>
          </p:nvSpPr>
          <p:spPr>
            <a:xfrm>
              <a:off x="3653660" y="5197842"/>
              <a:ext cx="16001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600" b="1" dirty="0" err="1" smtClean="0">
                  <a:solidFill>
                    <a:srgbClr val="666666"/>
                  </a:solidFill>
                  <a:latin typeface="Arial" charset="0"/>
                </a:rPr>
                <a:t>Classical</a:t>
              </a:r>
              <a:r>
                <a:rPr lang="fr-FR" sz="1600" b="1" dirty="0" smtClean="0">
                  <a:solidFill>
                    <a:srgbClr val="666666"/>
                  </a:solidFill>
                  <a:latin typeface="Arial" charset="0"/>
                </a:rPr>
                <a:t> DGO</a:t>
              </a:r>
              <a:endParaRPr lang="fr-FR" sz="1600" b="1" dirty="0">
                <a:solidFill>
                  <a:srgbClr val="666666"/>
                </a:solidFill>
                <a:latin typeface="Arial" charset="0"/>
              </a:endParaRPr>
            </a:p>
          </p:txBody>
        </p:sp>
        <p:sp>
          <p:nvSpPr>
            <p:cNvPr id="173" name="ZoneTexte 172"/>
            <p:cNvSpPr txBox="1"/>
            <p:nvPr/>
          </p:nvSpPr>
          <p:spPr>
            <a:xfrm>
              <a:off x="5879745" y="5182453"/>
              <a:ext cx="15552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fr-FR" sz="1600" b="1" dirty="0" err="1" smtClean="0">
                  <a:solidFill>
                    <a:srgbClr val="666666"/>
                  </a:solidFill>
                  <a:latin typeface="Arial" charset="0"/>
                </a:rPr>
                <a:t>Modified</a:t>
              </a:r>
              <a:r>
                <a:rPr lang="fr-FR" sz="1600" b="1" dirty="0" smtClean="0">
                  <a:solidFill>
                    <a:srgbClr val="666666"/>
                  </a:solidFill>
                  <a:latin typeface="Arial" charset="0"/>
                </a:rPr>
                <a:t> DGO</a:t>
              </a:r>
              <a:endParaRPr lang="fr-FR" sz="1600" b="1" dirty="0">
                <a:solidFill>
                  <a:srgbClr val="666666"/>
                </a:solidFill>
                <a:latin typeface="Arial" charset="0"/>
              </a:endParaRPr>
            </a:p>
          </p:txBody>
        </p:sp>
      </p:grpSp>
      <p:sp>
        <p:nvSpPr>
          <p:cNvPr id="174" name="ZoneTexte 173"/>
          <p:cNvSpPr txBox="1"/>
          <p:nvPr/>
        </p:nvSpPr>
        <p:spPr>
          <a:xfrm>
            <a:off x="4088703" y="2697586"/>
            <a:ext cx="150847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Classical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DGO</a:t>
            </a:r>
          </a:p>
        </p:txBody>
      </p:sp>
      <p:sp>
        <p:nvSpPr>
          <p:cNvPr id="175" name="ZoneTexte 174"/>
          <p:cNvSpPr txBox="1"/>
          <p:nvPr/>
        </p:nvSpPr>
        <p:spPr>
          <a:xfrm>
            <a:off x="3295424" y="3923406"/>
            <a:ext cx="14083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Modified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DGO</a:t>
            </a:r>
            <a:endParaRPr lang="fr-FR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6" name="ZoneTexte 175"/>
          <p:cNvSpPr txBox="1"/>
          <p:nvPr/>
        </p:nvSpPr>
        <p:spPr>
          <a:xfrm>
            <a:off x="3982767" y="2127778"/>
            <a:ext cx="17203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400" dirty="0" smtClean="0"/>
          </a:p>
          <a:p>
            <a:endParaRPr lang="fr-FR" sz="1400" dirty="0" smtClean="0"/>
          </a:p>
        </p:txBody>
      </p:sp>
      <p:cxnSp>
        <p:nvCxnSpPr>
          <p:cNvPr id="177" name="Connecteur droit avec flèche 176"/>
          <p:cNvCxnSpPr/>
          <p:nvPr/>
        </p:nvCxnSpPr>
        <p:spPr>
          <a:xfrm flipH="1">
            <a:off x="4413766" y="3013802"/>
            <a:ext cx="89878" cy="301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/>
          <p:cNvCxnSpPr>
            <a:stCxn id="175" idx="0"/>
          </p:cNvCxnSpPr>
          <p:nvPr/>
        </p:nvCxnSpPr>
        <p:spPr>
          <a:xfrm flipV="1">
            <a:off x="3999588" y="3615629"/>
            <a:ext cx="225081" cy="307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e 178"/>
          <p:cNvGrpSpPr/>
          <p:nvPr/>
        </p:nvGrpSpPr>
        <p:grpSpPr>
          <a:xfrm>
            <a:off x="7117563" y="1590640"/>
            <a:ext cx="1786959" cy="1724250"/>
            <a:chOff x="3725906" y="3104964"/>
            <a:chExt cx="1786959" cy="1724250"/>
          </a:xfrm>
        </p:grpSpPr>
        <p:sp>
          <p:nvSpPr>
            <p:cNvPr id="180" name="ZoneTexte 179"/>
            <p:cNvSpPr txBox="1"/>
            <p:nvPr/>
          </p:nvSpPr>
          <p:spPr>
            <a:xfrm>
              <a:off x="3979704" y="4307613"/>
              <a:ext cx="1316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r>
                <a:rPr lang="fr-FR" sz="1200" kern="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Uniaxial</a:t>
              </a:r>
              <a:r>
                <a:rPr lang="fr-FR" sz="1200" kern="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fr-FR" sz="1200" kern="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Strain</a:t>
              </a:r>
              <a:endParaRPr lang="fr-FR" sz="1200" kern="0" dirty="0" smtClean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pic>
          <p:nvPicPr>
            <p:cNvPr id="181" name="Image 18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21" t="6953" r="17242" b="10400"/>
            <a:stretch/>
          </p:blipFill>
          <p:spPr>
            <a:xfrm>
              <a:off x="4222017" y="3468318"/>
              <a:ext cx="724594" cy="721544"/>
            </a:xfrm>
            <a:prstGeom prst="rect">
              <a:avLst/>
            </a:prstGeom>
          </p:spPr>
        </p:pic>
        <p:sp>
          <p:nvSpPr>
            <p:cNvPr id="182" name="Flèche droite 181"/>
            <p:cNvSpPr/>
            <p:nvPr/>
          </p:nvSpPr>
          <p:spPr bwMode="auto">
            <a:xfrm>
              <a:off x="4991658" y="3757830"/>
              <a:ext cx="222883" cy="163741"/>
            </a:xfrm>
            <a:prstGeom prst="rightArrow">
              <a:avLst/>
            </a:prstGeom>
            <a:solidFill>
              <a:srgbClr val="EC349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endParaRPr lang="fr-FR" sz="1200" kern="0" smtClean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3" name="Flèche droite 182"/>
            <p:cNvSpPr/>
            <p:nvPr/>
          </p:nvSpPr>
          <p:spPr bwMode="auto">
            <a:xfrm flipH="1">
              <a:off x="3931880" y="3748304"/>
              <a:ext cx="222883" cy="163741"/>
            </a:xfrm>
            <a:prstGeom prst="rightArrow">
              <a:avLst/>
            </a:prstGeom>
            <a:solidFill>
              <a:srgbClr val="EC349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endParaRPr lang="fr-FR" sz="1200" kern="0" smtClean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84" name="Ellipse 183"/>
            <p:cNvSpPr/>
            <p:nvPr/>
          </p:nvSpPr>
          <p:spPr bwMode="auto">
            <a:xfrm>
              <a:off x="3725906" y="3104964"/>
              <a:ext cx="1786959" cy="1724250"/>
            </a:xfrm>
            <a:prstGeom prst="ellipse">
              <a:avLst/>
            </a:prstGeom>
            <a:noFill/>
            <a:ln w="28575" cap="flat" cmpd="sng" algn="ctr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defRPr/>
              </a:pPr>
              <a:endParaRPr lang="fr-FR" sz="1200" kern="0" smtClean="0">
                <a:solidFill>
                  <a:srgbClr val="000000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028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58614" y="6587398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34" name="Espace réservé du numéro de diapositive 3"/>
          <p:cNvSpPr txBox="1">
            <a:spLocks/>
          </p:cNvSpPr>
          <p:nvPr/>
        </p:nvSpPr>
        <p:spPr>
          <a:xfrm>
            <a:off x="8461224" y="6597670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Extensions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973073" y="2201725"/>
            <a:ext cx="1880258" cy="634020"/>
          </a:xfrm>
          <a:prstGeom prst="rect">
            <a:avLst/>
          </a:prstGeom>
          <a:noFill/>
          <a:ln w="28575">
            <a:solidFill>
              <a:srgbClr val="FF111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amitex_fftp</a:t>
            </a:r>
            <a:endParaRPr lang="fr-FR" sz="1600" dirty="0"/>
          </a:p>
          <a:p>
            <a:r>
              <a:rPr lang="fr-FR" sz="1600" dirty="0" smtClean="0"/>
              <a:t>(Branch master)</a:t>
            </a:r>
            <a:endParaRPr lang="en-GB" sz="1600" dirty="0"/>
          </a:p>
        </p:txBody>
      </p:sp>
      <p:sp>
        <p:nvSpPr>
          <p:cNvPr id="18" name="Flèche vers le bas 17"/>
          <p:cNvSpPr/>
          <p:nvPr/>
        </p:nvSpPr>
        <p:spPr>
          <a:xfrm>
            <a:off x="2767028" y="3081297"/>
            <a:ext cx="270030" cy="585065"/>
          </a:xfrm>
          <a:prstGeom prst="down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/>
          <p:cNvSpPr txBox="1"/>
          <p:nvPr/>
        </p:nvSpPr>
        <p:spPr>
          <a:xfrm>
            <a:off x="2133517" y="3911915"/>
            <a:ext cx="1532792" cy="338554"/>
          </a:xfrm>
          <a:prstGeom prst="rect">
            <a:avLst/>
          </a:prstGeom>
          <a:noFill/>
          <a:ln w="28575">
            <a:solidFill>
              <a:srgbClr val="3222FE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b="1" i="1" dirty="0" err="1" smtClean="0"/>
              <a:t>amitex_fftp</a:t>
            </a:r>
            <a:endParaRPr lang="fr-FR" sz="1600" b="1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00706" y="2250969"/>
            <a:ext cx="103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 code</a:t>
            </a:r>
            <a:endParaRPr lang="en-GB" dirty="0"/>
          </a:p>
        </p:txBody>
      </p:sp>
      <p:sp>
        <p:nvSpPr>
          <p:cNvPr id="21" name="ZoneTexte 20"/>
          <p:cNvSpPr txBox="1"/>
          <p:nvPr/>
        </p:nvSpPr>
        <p:spPr>
          <a:xfrm>
            <a:off x="200705" y="3255858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Compile</a:t>
            </a:r>
            <a:endParaRPr lang="en-GB" dirty="0"/>
          </a:p>
        </p:txBody>
      </p:sp>
      <p:sp>
        <p:nvSpPr>
          <p:cNvPr id="22" name="ZoneTexte 21"/>
          <p:cNvSpPr txBox="1"/>
          <p:nvPr/>
        </p:nvSpPr>
        <p:spPr>
          <a:xfrm>
            <a:off x="200704" y="3911915"/>
            <a:ext cx="10351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Executable</a:t>
            </a:r>
            <a:endParaRPr lang="en-GB" dirty="0"/>
          </a:p>
        </p:txBody>
      </p:sp>
      <p:sp>
        <p:nvSpPr>
          <p:cNvPr id="23" name="ZoneTexte 22"/>
          <p:cNvSpPr txBox="1"/>
          <p:nvPr/>
        </p:nvSpPr>
        <p:spPr>
          <a:xfrm>
            <a:off x="2420949" y="1838548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TRUNK</a:t>
            </a:r>
            <a:endParaRPr lang="en-GB" sz="1600" dirty="0"/>
          </a:p>
        </p:txBody>
      </p:sp>
      <p:grpSp>
        <p:nvGrpSpPr>
          <p:cNvPr id="24" name="Groupe 23"/>
          <p:cNvGrpSpPr/>
          <p:nvPr/>
        </p:nvGrpSpPr>
        <p:grpSpPr>
          <a:xfrm>
            <a:off x="4274921" y="1838548"/>
            <a:ext cx="3852474" cy="2390374"/>
            <a:chOff x="4274921" y="1838548"/>
            <a:chExt cx="3852474" cy="2390374"/>
          </a:xfrm>
        </p:grpSpPr>
        <p:sp>
          <p:nvSpPr>
            <p:cNvPr id="25" name="ZoneTexte 24"/>
            <p:cNvSpPr txBox="1"/>
            <p:nvPr/>
          </p:nvSpPr>
          <p:spPr>
            <a:xfrm>
              <a:off x="5022050" y="2349458"/>
              <a:ext cx="3105345" cy="338554"/>
            </a:xfrm>
            <a:prstGeom prst="rect">
              <a:avLst/>
            </a:prstGeom>
            <a:noFill/>
            <a:ln w="28575">
              <a:solidFill>
                <a:srgbClr val="FF111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/>
                <a:t>plugin_name</a:t>
              </a:r>
              <a:endParaRPr lang="fr-FR" sz="1600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4274921" y="2127859"/>
              <a:ext cx="6046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 smtClean="0"/>
                <a:t>+</a:t>
              </a:r>
              <a:endParaRPr lang="en-GB" sz="4000" dirty="0"/>
            </a:p>
          </p:txBody>
        </p:sp>
        <p:sp>
          <p:nvSpPr>
            <p:cNvPr id="28" name="Flèche vers le bas 27"/>
            <p:cNvSpPr/>
            <p:nvPr/>
          </p:nvSpPr>
          <p:spPr>
            <a:xfrm>
              <a:off x="6439707" y="3081296"/>
              <a:ext cx="270030" cy="585065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509728" y="3890368"/>
              <a:ext cx="2400017" cy="338554"/>
            </a:xfrm>
            <a:prstGeom prst="rect">
              <a:avLst/>
            </a:prstGeom>
            <a:noFill/>
            <a:ln w="28575">
              <a:solidFill>
                <a:srgbClr val="3222FE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b="1" i="1" dirty="0" err="1" smtClean="0"/>
                <a:t>amitex_fftp_plugin</a:t>
              </a:r>
              <a:endParaRPr lang="fr-FR" sz="1600" b="1" i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5267832" y="1838548"/>
              <a:ext cx="24545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/>
                <a:t>EXTENSION (PLUGIN)</a:t>
              </a:r>
              <a:endParaRPr lang="en-GB" sz="1600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826695" y="4644135"/>
            <a:ext cx="6009383" cy="1936916"/>
            <a:chOff x="1826695" y="4644135"/>
            <a:chExt cx="6009383" cy="1936916"/>
          </a:xfrm>
        </p:grpSpPr>
        <p:sp>
          <p:nvSpPr>
            <p:cNvPr id="32" name="Rectangle à coins arrondis 31"/>
            <p:cNvSpPr/>
            <p:nvPr/>
          </p:nvSpPr>
          <p:spPr>
            <a:xfrm>
              <a:off x="1826695" y="4644135"/>
              <a:ext cx="5760640" cy="1936916"/>
            </a:xfrm>
            <a:prstGeom prst="roundRect">
              <a:avLst>
                <a:gd name="adj" fmla="val 1091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923072" y="4742531"/>
              <a:ext cx="59130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600" dirty="0" err="1" smtClean="0"/>
                <a:t>Writing</a:t>
              </a:r>
              <a:r>
                <a:rPr lang="fr-FR" sz="1600" dirty="0" smtClean="0"/>
                <a:t> a </a:t>
              </a:r>
              <a:r>
                <a:rPr lang="fr-FR" sz="16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new plugin </a:t>
              </a:r>
              <a:r>
                <a:rPr lang="fr-FR" sz="1600" dirty="0" smtClean="0"/>
                <a:t>(i.e. extension) :</a:t>
              </a:r>
            </a:p>
            <a:p>
              <a:pPr marL="742950" lvl="1" indent="-285750" algn="l">
                <a:buFont typeface="Wingdings" panose="05000000000000000000" pitchFamily="2" charset="2"/>
                <a:buChar char="Ø"/>
              </a:pPr>
              <a:r>
                <a:rPr lang="fr-FR" sz="1600" dirty="0" smtClean="0"/>
                <a:t>Do </a:t>
              </a:r>
              <a:r>
                <a:rPr lang="fr-FR" sz="1600" dirty="0"/>
                <a:t>not </a:t>
              </a:r>
              <a:r>
                <a:rPr lang="fr-FR" sz="1600" dirty="0" err="1"/>
                <a:t>modify</a:t>
              </a:r>
              <a:r>
                <a:rPr lang="fr-FR" sz="1600" dirty="0"/>
                <a:t> the TRUNK </a:t>
              </a:r>
              <a:r>
                <a:rPr lang="fr-FR" sz="1600" dirty="0" err="1" smtClean="0"/>
                <a:t>amitex_fftp</a:t>
              </a:r>
              <a:endParaRPr lang="fr-FR" sz="1600" dirty="0" smtClean="0"/>
            </a:p>
            <a:p>
              <a:pPr marL="742950" lvl="1" indent="-285750" algn="l">
                <a:buFont typeface="Wingdings" panose="05000000000000000000" pitchFamily="2" charset="2"/>
                <a:buChar char="Ø"/>
              </a:pPr>
              <a:r>
                <a:rPr lang="fr-FR" sz="1600" dirty="0" smtClean="0"/>
                <a:t>Uses TRUNK for : 	Data input / output </a:t>
              </a:r>
            </a:p>
            <a:p>
              <a:pPr algn="l"/>
              <a:r>
                <a:rPr lang="fr-FR" sz="1600" dirty="0" smtClean="0"/>
                <a:t>			</a:t>
              </a:r>
              <a:r>
                <a:rPr lang="fr-FR" sz="1600" dirty="0" err="1" smtClean="0"/>
                <a:t>Mechanical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evolution</a:t>
              </a:r>
              <a:endParaRPr lang="fr-FR" sz="1600" dirty="0" smtClean="0"/>
            </a:p>
            <a:p>
              <a:pPr algn="l"/>
              <a:r>
                <a:rPr lang="fr-FR" sz="1600" dirty="0"/>
                <a:t>	</a:t>
              </a:r>
              <a:r>
                <a:rPr lang="fr-FR" sz="1600" dirty="0" smtClean="0"/>
                <a:t>		</a:t>
              </a:r>
              <a:r>
                <a:rPr lang="fr-FR" sz="1600" dirty="0" err="1" smtClean="0"/>
                <a:t>Generic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functions</a:t>
              </a:r>
              <a:endParaRPr lang="fr-FR" sz="1600" dirty="0" smtClean="0"/>
            </a:p>
            <a:p>
              <a:pPr marL="742950" lvl="1" indent="-285750" algn="l">
                <a:buFont typeface="Wingdings" panose="05000000000000000000" pitchFamily="2" charset="2"/>
                <a:buChar char="Ø"/>
              </a:pPr>
              <a:r>
                <a:rPr lang="fr-FR" sz="1600" dirty="0" err="1" smtClean="0"/>
                <a:t>Focuses</a:t>
              </a:r>
              <a:r>
                <a:rPr lang="fr-FR" sz="1600" dirty="0" smtClean="0"/>
                <a:t> on the new </a:t>
              </a:r>
              <a:r>
                <a:rPr lang="fr-FR" sz="1600" dirty="0" err="1" smtClean="0"/>
                <a:t>physics</a:t>
              </a:r>
              <a:r>
                <a:rPr lang="fr-FR" sz="1600" dirty="0" smtClean="0"/>
                <a:t> and/or </a:t>
              </a:r>
              <a:r>
                <a:rPr lang="fr-FR" sz="1600" dirty="0" err="1" smtClean="0"/>
                <a:t>coupling</a:t>
              </a:r>
              <a:endParaRPr lang="fr-FR" sz="1600" dirty="0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96525" y="1073725"/>
                <a:ext cx="8410059" cy="6340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600" dirty="0" smtClean="0"/>
                  <a:t>FRAMEWORK FOR EXTENSION : 	in </a:t>
                </a:r>
                <a:r>
                  <a:rPr lang="fr-FR" sz="1600" dirty="0" err="1" smtClean="0"/>
                  <a:t>progress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only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available</a:t>
                </a:r>
                <a:r>
                  <a:rPr lang="fr-FR" sz="1600" dirty="0" smtClean="0"/>
                  <a:t> for collaboration </a:t>
                </a:r>
              </a:p>
              <a:p>
                <a:pPr algn="l"/>
                <a:r>
                  <a:rPr lang="fr-FR" sz="1600" dirty="0" smtClean="0"/>
                  <a:t>				once </a:t>
                </a:r>
                <a:r>
                  <a:rPr lang="fr-FR" sz="1600" dirty="0" err="1" smtClean="0"/>
                  <a:t>stabilized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available</a:t>
                </a:r>
                <a:r>
                  <a:rPr lang="fr-FR" sz="1600" dirty="0" smtClean="0"/>
                  <a:t> for all</a:t>
                </a:r>
                <a:endParaRPr lang="en-GB" sz="16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25" y="1073725"/>
                <a:ext cx="8410059" cy="634020"/>
              </a:xfrm>
              <a:prstGeom prst="rect">
                <a:avLst/>
              </a:prstGeom>
              <a:blipFill>
                <a:blip r:embed="rId3"/>
                <a:stretch>
                  <a:fillRect l="-435" t="-2885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69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7032" y="1012231"/>
            <a:ext cx="750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IMAGE-BASED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NUMERICAL SIMULATION OF 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HETEROGENEOUS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MATERIALS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space réservé du contenu 3"/>
          <p:cNvSpPr txBox="1">
            <a:spLocks/>
          </p:cNvSpPr>
          <p:nvPr/>
        </p:nvSpPr>
        <p:spPr>
          <a:xfrm>
            <a:off x="254304" y="1590968"/>
            <a:ext cx="8622613" cy="362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lang="fr-FR"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  <a:defRPr lang="fr-FR"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5A70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Heterogeneous</a:t>
            </a:r>
            <a:r>
              <a:rPr kumimoji="0" lang="fr-FR" sz="1800" b="0" i="0" u="none" strike="noStrike" kern="1200" cap="none" spc="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fr-FR" sz="1800" b="0" i="0" u="none" strike="noStrike" kern="1200" cap="none" spc="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materials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Calibri" charset="0"/>
              <a:cs typeface="Calibri" charset="0"/>
            </a:endParaRPr>
          </a:p>
        </p:txBody>
      </p:sp>
      <p:sp>
        <p:nvSpPr>
          <p:cNvPr id="9" name="Espace réservé du contenu 3"/>
          <p:cNvSpPr txBox="1">
            <a:spLocks/>
          </p:cNvSpPr>
          <p:nvPr/>
        </p:nvSpPr>
        <p:spPr>
          <a:xfrm>
            <a:off x="254304" y="3573879"/>
            <a:ext cx="8723682" cy="395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lang="fr-FR"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  <a:defRPr lang="fr-FR"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5A70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fr-FR" sz="1800" dirty="0" smtClean="0">
                <a:solidFill>
                  <a:srgbClr val="3F3F3F"/>
                </a:solidFill>
              </a:rPr>
              <a:t> </a:t>
            </a:r>
            <a:r>
              <a:rPr lang="fr-FR" sz="1800" b="1" dirty="0" smtClean="0">
                <a:solidFill>
                  <a:srgbClr val="3F3F3F"/>
                </a:solidFill>
              </a:rPr>
              <a:t>Continuum </a:t>
            </a:r>
            <a:r>
              <a:rPr lang="fr-FR" sz="1800" b="1" dirty="0" err="1" smtClean="0">
                <a:solidFill>
                  <a:srgbClr val="3F3F3F"/>
                </a:solidFill>
              </a:rPr>
              <a:t>Mechanics</a:t>
            </a:r>
            <a:endParaRPr kumimoji="0" lang="fr-FR" sz="1800" b="1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</a:endParaRPr>
          </a:p>
        </p:txBody>
      </p: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1961710" y="4259908"/>
            <a:ext cx="3716172" cy="78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lang="fr-FR"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  <a:defRPr lang="fr-FR"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5A70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 Outputs 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 smtClean="0">
                <a:solidFill>
                  <a:srgbClr val="3F3F3F"/>
                </a:solidFill>
              </a:rPr>
              <a:t>Macroscopic</a:t>
            </a:r>
            <a:r>
              <a:rPr lang="fr-FR" dirty="0" smtClean="0">
                <a:solidFill>
                  <a:srgbClr val="3F3F3F"/>
                </a:solidFill>
              </a:rPr>
              <a:t> </a:t>
            </a:r>
            <a:r>
              <a:rPr lang="fr-FR" dirty="0" err="1" smtClean="0">
                <a:solidFill>
                  <a:srgbClr val="3F3F3F"/>
                </a:solidFill>
              </a:rPr>
              <a:t>behavior</a:t>
            </a:r>
            <a:r>
              <a:rPr lang="fr-FR" dirty="0" smtClean="0">
                <a:solidFill>
                  <a:srgbClr val="3F3F3F"/>
                </a:solidFill>
              </a:rPr>
              <a:t> (</a:t>
            </a:r>
            <a:r>
              <a:rPr lang="fr-FR" dirty="0" err="1" smtClean="0">
                <a:solidFill>
                  <a:srgbClr val="3F3F3F"/>
                </a:solidFill>
              </a:rPr>
              <a:t>average</a:t>
            </a:r>
            <a:r>
              <a:rPr lang="fr-FR" dirty="0" smtClean="0">
                <a:solidFill>
                  <a:srgbClr val="3F3F3F"/>
                </a:solidFill>
              </a:rPr>
              <a:t>)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</a:endParaRP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srgbClr val="3F3F3F"/>
                </a:solidFill>
              </a:rPr>
              <a:t>L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ocal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quantities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 (Full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fields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</a:rPr>
              <a:t>)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344644" y="1866216"/>
            <a:ext cx="8378383" cy="1527642"/>
            <a:chOff x="510678" y="1261467"/>
            <a:chExt cx="6485460" cy="1221380"/>
          </a:xfrm>
        </p:grpSpPr>
        <p:grpSp>
          <p:nvGrpSpPr>
            <p:cNvPr id="13" name="Groupe 12"/>
            <p:cNvGrpSpPr/>
            <p:nvPr/>
          </p:nvGrpSpPr>
          <p:grpSpPr>
            <a:xfrm>
              <a:off x="589961" y="1453788"/>
              <a:ext cx="6406177" cy="1029059"/>
              <a:chOff x="557069" y="1255154"/>
              <a:chExt cx="6406177" cy="1029059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346" t="7505" r="14940"/>
              <a:stretch/>
            </p:blipFill>
            <p:spPr>
              <a:xfrm>
                <a:off x="557069" y="1276213"/>
                <a:ext cx="1022348" cy="1008000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78700" y="1274224"/>
                <a:ext cx="1029046" cy="1008000"/>
              </a:xfrm>
              <a:prstGeom prst="rect">
                <a:avLst/>
              </a:prstGeom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4401" y="1274224"/>
                <a:ext cx="1239510" cy="1008000"/>
              </a:xfrm>
              <a:prstGeom prst="rect">
                <a:avLst/>
              </a:prstGeom>
            </p:spPr>
          </p:pic>
          <p:pic>
            <p:nvPicPr>
              <p:cNvPr id="23" name="Picture 3"/>
              <p:cNvPicPr/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65974" y="1255154"/>
                <a:ext cx="1197272" cy="1008000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758" r="5068"/>
              <a:stretch/>
            </p:blipFill>
            <p:spPr>
              <a:xfrm>
                <a:off x="4587868" y="1273531"/>
                <a:ext cx="908957" cy="1008000"/>
              </a:xfrm>
              <a:prstGeom prst="rect">
                <a:avLst/>
              </a:prstGeom>
            </p:spPr>
          </p:pic>
        </p:grpSp>
        <p:sp>
          <p:nvSpPr>
            <p:cNvPr id="15" name="ZoneTexte 14"/>
            <p:cNvSpPr txBox="1"/>
            <p:nvPr/>
          </p:nvSpPr>
          <p:spPr>
            <a:xfrm>
              <a:off x="510678" y="1261467"/>
              <a:ext cx="6485460" cy="209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Syntactic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foam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		          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Concrete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		                   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Architectured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material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                       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Polycrystals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 (NEPER)           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SiC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/</a:t>
              </a:r>
              <a:r>
                <a:rPr lang="fr-FR" sz="1100" dirty="0" err="1" smtClean="0">
                  <a:solidFill>
                    <a:srgbClr val="3F3F3F"/>
                  </a:solidFill>
                  <a:latin typeface="Arial Narrow"/>
                  <a:cs typeface="+mn-cs"/>
                </a:rPr>
                <a:t>SiC</a:t>
              </a:r>
              <a:r>
                <a:rPr lang="fr-FR" sz="1100" dirty="0" smtClean="0">
                  <a:solidFill>
                    <a:srgbClr val="3F3F3F"/>
                  </a:solidFill>
                  <a:latin typeface="Arial Narrow"/>
                  <a:cs typeface="+mn-cs"/>
                </a:rPr>
                <a:t> composites</a:t>
              </a:r>
              <a:endParaRPr lang="en-GB" sz="1100" dirty="0">
                <a:solidFill>
                  <a:srgbClr val="3F3F3F"/>
                </a:solidFill>
                <a:latin typeface="Arial Narrow"/>
                <a:cs typeface="+mn-cs"/>
              </a:endParaRPr>
            </a:p>
          </p:txBody>
        </p:sp>
      </p:grpSp>
      <p:sp>
        <p:nvSpPr>
          <p:cNvPr id="25" name="Rectangle à coins arrondis 24"/>
          <p:cNvSpPr/>
          <p:nvPr/>
        </p:nvSpPr>
        <p:spPr>
          <a:xfrm>
            <a:off x="207561" y="1441797"/>
            <a:ext cx="8716097" cy="2617274"/>
          </a:xfrm>
          <a:prstGeom prst="roundRect">
            <a:avLst>
              <a:gd name="adj" fmla="val 3372"/>
            </a:avLst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1961710" y="4204300"/>
            <a:ext cx="3758492" cy="986402"/>
          </a:xfrm>
          <a:prstGeom prst="roundRect">
            <a:avLst>
              <a:gd name="adj" fmla="val 14720"/>
            </a:avLst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7" name="Flèche à angle droit 26"/>
          <p:cNvSpPr/>
          <p:nvPr/>
        </p:nvSpPr>
        <p:spPr>
          <a:xfrm rot="5400000">
            <a:off x="981932" y="3799372"/>
            <a:ext cx="576306" cy="1203230"/>
          </a:xfrm>
          <a:prstGeom prst="bentUpArrow">
            <a:avLst>
              <a:gd name="adj1" fmla="val 17844"/>
              <a:gd name="adj2" fmla="val 16458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0" name="Espace réservé du contenu 3"/>
          <p:cNvSpPr txBox="1">
            <a:spLocks/>
          </p:cNvSpPr>
          <p:nvPr/>
        </p:nvSpPr>
        <p:spPr>
          <a:xfrm>
            <a:off x="7051709" y="4749056"/>
            <a:ext cx="1795914" cy="336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lang="fr-FR"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  <a:defRPr lang="fr-FR"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5A702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charset="0"/>
                <a:cs typeface="Calibri" charset="0"/>
              </a:rPr>
              <a:t>Experiment</a:t>
            </a:r>
            <a:endParaRPr kumimoji="0" lang="fr-FR" b="0" i="0" u="none" strike="noStrike" kern="1200" cap="none" spc="0" normalizeH="0" baseline="0" noProof="0" dirty="0" smtClean="0">
              <a:ln>
                <a:noFill/>
              </a:ln>
              <a:solidFill>
                <a:srgbClr val="3F3F3F"/>
              </a:solidFill>
              <a:effectLst/>
              <a:uLnTx/>
              <a:uFillTx/>
            </a:endParaRPr>
          </a:p>
        </p:txBody>
      </p:sp>
      <p:sp>
        <p:nvSpPr>
          <p:cNvPr id="4" name="Double flèche horizontale 3"/>
          <p:cNvSpPr/>
          <p:nvPr/>
        </p:nvSpPr>
        <p:spPr>
          <a:xfrm>
            <a:off x="5882498" y="4740654"/>
            <a:ext cx="675075" cy="270030"/>
          </a:xfrm>
          <a:prstGeom prst="left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Espace réservé du contenu 3"/>
          <p:cNvSpPr txBox="1">
            <a:spLocks/>
          </p:cNvSpPr>
          <p:nvPr/>
        </p:nvSpPr>
        <p:spPr>
          <a:xfrm>
            <a:off x="630074" y="4697390"/>
            <a:ext cx="954728" cy="3365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lang="fr-FR"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  <a:defRPr lang="fr-FR"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fr-FR"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5A702"/>
              </a:buClr>
              <a:buSzTx/>
              <a:buNone/>
              <a:tabLst/>
              <a:defRPr/>
            </a:pPr>
            <a:r>
              <a:rPr lang="fr-FR" sz="1800" b="1" noProof="0" dirty="0" smtClean="0">
                <a:solidFill>
                  <a:srgbClr val="FF0000"/>
                </a:solidFill>
              </a:rPr>
              <a:t>SOLVER</a:t>
            </a:r>
          </a:p>
        </p:txBody>
      </p:sp>
      <p:sp>
        <p:nvSpPr>
          <p:cNvPr id="32" name="Rectangle à coins arrondis 31"/>
          <p:cNvSpPr/>
          <p:nvPr/>
        </p:nvSpPr>
        <p:spPr>
          <a:xfrm>
            <a:off x="6828599" y="4550891"/>
            <a:ext cx="2149387" cy="639811"/>
          </a:xfrm>
          <a:prstGeom prst="roundRect">
            <a:avLst>
              <a:gd name="adj" fmla="val 14720"/>
            </a:avLst>
          </a:prstGeom>
          <a:noFill/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179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7293" y="99873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HPP and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Finite</a:t>
            </a:r>
            <a:r>
              <a:rPr lang="fr-FR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Strains</a:t>
            </a:r>
            <a:endParaRPr lang="en-GB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07860" y="6492875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116505" y="4643438"/>
            <a:ext cx="8865985" cy="907159"/>
            <a:chOff x="116505" y="4643438"/>
            <a:chExt cx="8865985" cy="907159"/>
          </a:xfrm>
        </p:grpSpPr>
        <p:sp>
          <p:nvSpPr>
            <p:cNvPr id="56" name="Flèche courbée vers la droite 55"/>
            <p:cNvSpPr/>
            <p:nvPr/>
          </p:nvSpPr>
          <p:spPr>
            <a:xfrm flipV="1">
              <a:off x="116505" y="4779148"/>
              <a:ext cx="537628" cy="630071"/>
            </a:xfrm>
            <a:prstGeom prst="curvedRight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ＭＳ Ｐゴシック" charset="0"/>
              </a:endParaRPr>
            </a:p>
          </p:txBody>
        </p:sp>
        <p:graphicFrame>
          <p:nvGraphicFramePr>
            <p:cNvPr id="5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924183" y="4644135"/>
            <a:ext cx="2716212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69" name="Équation" r:id="rId4" imgW="1523880" imgH="507960" progId="Equation.3">
                    <p:embed/>
                  </p:oleObj>
                </mc:Choice>
                <mc:Fallback>
                  <p:oleObj name="Équation" r:id="rId4" imgW="1523880" imgH="507960" progId="Equation.3">
                    <p:embed/>
                    <p:pic>
                      <p:nvPicPr>
                        <p:cNvPr id="6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4183" y="4644135"/>
                          <a:ext cx="2716212" cy="906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6080125" y="4643438"/>
            <a:ext cx="2171700" cy="862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0" name="Équation" r:id="rId6" imgW="1218960" imgH="482400" progId="Equation.3">
                    <p:embed/>
                  </p:oleObj>
                </mc:Choice>
                <mc:Fallback>
                  <p:oleObj name="Équation" r:id="rId6" imgW="1218960" imgH="482400" progId="Equation.3">
                    <p:embed/>
                    <p:pic>
                      <p:nvPicPr>
                        <p:cNvPr id="6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5" y="4643438"/>
                          <a:ext cx="2171700" cy="8620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Flèche courbée vers la droite 58"/>
            <p:cNvSpPr/>
            <p:nvPr/>
          </p:nvSpPr>
          <p:spPr>
            <a:xfrm flipH="1" flipV="1">
              <a:off x="8444862" y="4734145"/>
              <a:ext cx="537628" cy="630071"/>
            </a:xfrm>
            <a:prstGeom prst="curvedRightArrow">
              <a:avLst/>
            </a:prstGeom>
            <a:solidFill>
              <a:srgbClr val="DC0528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ＭＳ Ｐゴシック" charset="0"/>
              </a:endParaRP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791580" y="1403775"/>
            <a:ext cx="7875875" cy="3026938"/>
            <a:chOff x="791580" y="1403775"/>
            <a:chExt cx="7875875" cy="3026938"/>
          </a:xfrm>
        </p:grpSpPr>
        <p:graphicFrame>
          <p:nvGraphicFramePr>
            <p:cNvPr id="61" name="Objet 60"/>
            <p:cNvGraphicFramePr>
              <a:graphicFrameLocks noChangeAspect="1"/>
            </p:cNvGraphicFramePr>
            <p:nvPr>
              <p:extLst/>
            </p:nvPr>
          </p:nvGraphicFramePr>
          <p:xfrm>
            <a:off x="1062038" y="2303463"/>
            <a:ext cx="2174875" cy="2127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1" name="Équation" r:id="rId8" imgW="1091880" imgH="1218960" progId="Equation.3">
                    <p:embed/>
                  </p:oleObj>
                </mc:Choice>
                <mc:Fallback>
                  <p:oleObj name="Équation" r:id="rId8" imgW="1091880" imgH="1218960" progId="Equation.3">
                    <p:embed/>
                    <p:pic>
                      <p:nvPicPr>
                        <p:cNvPr id="62" name="Obje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2038" y="2303463"/>
                          <a:ext cx="2174875" cy="212725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t 61"/>
            <p:cNvGraphicFramePr>
              <a:graphicFrameLocks noChangeAspect="1"/>
            </p:cNvGraphicFramePr>
            <p:nvPr>
              <p:extLst/>
            </p:nvPr>
          </p:nvGraphicFramePr>
          <p:xfrm>
            <a:off x="6359230" y="2325765"/>
            <a:ext cx="2308225" cy="2097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2" name="Équation" r:id="rId10" imgW="1143000" imgH="1180800" progId="Equation.3">
                    <p:embed/>
                  </p:oleObj>
                </mc:Choice>
                <mc:Fallback>
                  <p:oleObj name="Équation" r:id="rId10" imgW="1143000" imgH="1180800" progId="Equation.3">
                    <p:embed/>
                    <p:pic>
                      <p:nvPicPr>
                        <p:cNvPr id="63" name="Obje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9230" y="2325765"/>
                          <a:ext cx="2308225" cy="2097087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Accolade ouvrante 62"/>
            <p:cNvSpPr/>
            <p:nvPr/>
          </p:nvSpPr>
          <p:spPr bwMode="auto">
            <a:xfrm>
              <a:off x="791580" y="2325765"/>
              <a:ext cx="181446" cy="2083675"/>
            </a:xfrm>
            <a:prstGeom prst="lef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Accolade ouvrante 63"/>
            <p:cNvSpPr/>
            <p:nvPr/>
          </p:nvSpPr>
          <p:spPr bwMode="auto">
            <a:xfrm>
              <a:off x="6088477" y="2339177"/>
              <a:ext cx="181446" cy="2083675"/>
            </a:xfrm>
            <a:prstGeom prst="leftBrac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1547330" y="1405458"/>
              <a:ext cx="8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HPP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6315951" y="1403775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Finite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Strains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6283857" y="1763815"/>
              <a:ext cx="1810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Initial configuration</a:t>
              </a:r>
              <a:endPara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524445" y="5814265"/>
            <a:ext cx="7422930" cy="1032937"/>
            <a:chOff x="524445" y="5814265"/>
            <a:chExt cx="7422930" cy="1032937"/>
          </a:xfrm>
        </p:grpSpPr>
        <p:graphicFrame>
          <p:nvGraphicFramePr>
            <p:cNvPr id="69" name="Objet 68"/>
            <p:cNvGraphicFramePr>
              <a:graphicFrameLocks noChangeAspect="1"/>
            </p:cNvGraphicFramePr>
            <p:nvPr>
              <p:extLst/>
            </p:nvPr>
          </p:nvGraphicFramePr>
          <p:xfrm>
            <a:off x="6389277" y="5900903"/>
            <a:ext cx="1198057" cy="9462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73" name="Équation" r:id="rId12" imgW="812520" imgH="672840" progId="Equation.3">
                    <p:embed/>
                  </p:oleObj>
                </mc:Choice>
                <mc:Fallback>
                  <p:oleObj name="Équation" r:id="rId12" imgW="812520" imgH="672840" progId="Equation.3">
                    <p:embed/>
                    <p:pic>
                      <p:nvPicPr>
                        <p:cNvPr id="81" name="Obje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89277" y="5900903"/>
                          <a:ext cx="1198057" cy="94629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ZoneTexte 69"/>
            <p:cNvSpPr txBox="1"/>
            <p:nvPr/>
          </p:nvSpPr>
          <p:spPr>
            <a:xfrm>
              <a:off x="673015" y="6084295"/>
              <a:ext cx="5550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IDENTICAL 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algorithms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: UNIQUE 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implementation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rebuchet MS" panose="020B0603020202020204" pitchFamily="34" charset="0"/>
                </a:rPr>
                <a:t>  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71" name="Rectangle à coins arrondis 70"/>
            <p:cNvSpPr/>
            <p:nvPr/>
          </p:nvSpPr>
          <p:spPr bwMode="auto">
            <a:xfrm>
              <a:off x="524445" y="5814265"/>
              <a:ext cx="7422930" cy="1032937"/>
            </a:xfrm>
            <a:prstGeom prst="roundRect">
              <a:avLst/>
            </a:prstGeom>
            <a:noFill/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6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58614" y="6587398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sp>
        <p:nvSpPr>
          <p:cNvPr id="34" name="Espace réservé du numéro de diapositive 3"/>
          <p:cNvSpPr txBox="1">
            <a:spLocks/>
          </p:cNvSpPr>
          <p:nvPr/>
        </p:nvSpPr>
        <p:spPr>
          <a:xfrm>
            <a:off x="8461224" y="6597670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Extensions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015209" y="1984139"/>
            <a:ext cx="7506630" cy="2982263"/>
            <a:chOff x="566555" y="1763815"/>
            <a:chExt cx="7506630" cy="2982263"/>
          </a:xfrm>
        </p:grpSpPr>
        <p:sp>
          <p:nvSpPr>
            <p:cNvPr id="14" name="ZoneTexte 13"/>
            <p:cNvSpPr txBox="1"/>
            <p:nvPr/>
          </p:nvSpPr>
          <p:spPr>
            <a:xfrm>
              <a:off x="1480530" y="2507526"/>
              <a:ext cx="2528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b="1" dirty="0" smtClean="0">
                  <a:solidFill>
                    <a:srgbClr val="00B0F0"/>
                  </a:solidFill>
                  <a:latin typeface="Calibri" panose="020F0502020204030204"/>
                  <a:cs typeface="+mn-cs"/>
                </a:rPr>
                <a:t>STANDARD ALGORITHM </a:t>
              </a:r>
              <a:endParaRPr lang="fr-FR" sz="1800" b="1" dirty="0">
                <a:solidFill>
                  <a:srgbClr val="00B0F0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480530" y="2876858"/>
              <a:ext cx="5579541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Initializations</a:t>
              </a:r>
              <a:endParaRPr lang="fr-FR" sz="1800" dirty="0" smtClean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Loop over </a:t>
              </a:r>
              <a:r>
                <a:rPr lang="fr-FR" sz="1800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load</a:t>
              </a:r>
              <a:r>
                <a:rPr lang="fr-FR" sz="1800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800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increment</a:t>
              </a:r>
              <a:endParaRPr lang="fr-FR" sz="1800" dirty="0" smtClean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	</a:t>
              </a:r>
              <a:endParaRPr lang="fr-FR" sz="1800" dirty="0" smtClean="0">
                <a:solidFill>
                  <a:srgbClr val="C00000"/>
                </a:solidFill>
                <a:latin typeface="Calibri" panose="020F0502020204030204"/>
                <a:cs typeface="+mn-c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	</a:t>
              </a:r>
              <a:r>
                <a:rPr lang="fr-FR" sz="1800" dirty="0" err="1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unpas</a:t>
              </a:r>
              <a:r>
                <a:rPr lang="fr-FR" sz="1800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 (EPS0,SIG0, VARINT0 =&gt; EPS,SIG, VARINT)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	</a:t>
              </a:r>
              <a:endParaRPr lang="fr-FR" sz="1800" dirty="0" smtClean="0">
                <a:solidFill>
                  <a:srgbClr val="C00000"/>
                </a:solidFill>
                <a:latin typeface="Calibri" panose="020F0502020204030204"/>
                <a:cs typeface="+mn-cs"/>
              </a:endParaRP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800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800" dirty="0" smtClean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                </a:t>
              </a:r>
              <a:r>
                <a:rPr lang="fr-FR" sz="1800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update :</a:t>
              </a:r>
              <a:r>
                <a:rPr lang="fr-FR" sz="1800" dirty="0" smtClean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 </a:t>
              </a:r>
              <a:r>
                <a:rPr lang="fr-FR" sz="1800" dirty="0" smtClean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EPS0=EPS, SIG0=SIG, VARINT0=VARINT</a:t>
              </a:r>
              <a:endParaRPr lang="fr-FR" sz="1800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566555" y="1763815"/>
              <a:ext cx="7506630" cy="2982263"/>
              <a:chOff x="566555" y="1763815"/>
              <a:chExt cx="7506630" cy="2982263"/>
            </a:xfrm>
          </p:grpSpPr>
          <p:sp>
            <p:nvSpPr>
              <p:cNvPr id="17" name="ZoneTexte 16"/>
              <p:cNvSpPr txBox="1"/>
              <p:nvPr/>
            </p:nvSpPr>
            <p:spPr>
              <a:xfrm>
                <a:off x="566555" y="1763815"/>
                <a:ext cx="75066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 fontAlgn="auto">
                  <a:spcBef>
                    <a:spcPts val="0"/>
                  </a:spcBef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rPr>
                  <a:t>Standard </a:t>
                </a:r>
                <a:r>
                  <a:rPr lang="fr-FR" sz="1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rPr>
                  <a:t>algorithm</a:t>
                </a:r>
                <a:r>
                  <a:rPr 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rPr>
                  <a:t> (</a:t>
                </a:r>
                <a:r>
                  <a:rPr lang="fr-FR" sz="1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rPr>
                  <a:t>mechanics</a:t>
                </a:r>
                <a:r>
                  <a:rPr 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/>
                  </a:rPr>
                  <a:t>)</a:t>
                </a:r>
                <a:endParaRPr lang="fr-FR" sz="1800" dirty="0" smtClean="0">
                  <a:solidFill>
                    <a:srgbClr val="C00000"/>
                  </a:solidFill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8" name="Rectangle à coins arrondis 17"/>
              <p:cNvSpPr/>
              <p:nvPr/>
            </p:nvSpPr>
            <p:spPr>
              <a:xfrm>
                <a:off x="1290273" y="2354784"/>
                <a:ext cx="5838518" cy="2391294"/>
              </a:xfrm>
              <a:prstGeom prst="roundRect">
                <a:avLst>
                  <a:gd name="adj" fmla="val 8038"/>
                </a:avLst>
              </a:prstGeom>
              <a:noFill/>
              <a:ln w="28575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kern="0" smtClean="0">
                  <a:solidFill>
                    <a:prstClr val="white"/>
                  </a:solidFill>
                  <a:latin typeface="Calibri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05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458614" y="6587398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34" name="Espace réservé du numéro de diapositive 3"/>
          <p:cNvSpPr txBox="1">
            <a:spLocks/>
          </p:cNvSpPr>
          <p:nvPr/>
        </p:nvSpPr>
        <p:spPr>
          <a:xfrm>
            <a:off x="8461224" y="6597670"/>
            <a:ext cx="11191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3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Extensions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15209" y="1984139"/>
            <a:ext cx="750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+mn-cs"/>
              </a:rPr>
              <a:t>Standard </a:t>
            </a:r>
            <a:r>
              <a:rPr lang="fr-F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+mn-cs"/>
              </a:rPr>
              <a:t>algorithm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+mn-cs"/>
              </a:rPr>
              <a:t> (</a:t>
            </a:r>
            <a:r>
              <a:rPr lang="fr-F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+mn-cs"/>
              </a:rPr>
              <a:t>mechanics</a:t>
            </a:r>
            <a:r>
              <a:rPr 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cs typeface="+mn-cs"/>
              </a:rPr>
              <a:t>) </a:t>
            </a:r>
            <a:r>
              <a:rPr lang="fr-FR" sz="1800" dirty="0" smtClean="0">
                <a:solidFill>
                  <a:srgbClr val="C00000"/>
                </a:solidFill>
                <a:latin typeface="Calibri" panose="020F0502020204030204"/>
              </a:rPr>
              <a:t>+ «</a:t>
            </a:r>
            <a:r>
              <a:rPr lang="fr-FR" sz="1800" dirty="0">
                <a:solidFill>
                  <a:srgbClr val="C00000"/>
                </a:solidFill>
                <a:latin typeface="Calibri" panose="020F0502020204030204"/>
              </a:rPr>
              <a:t> user </a:t>
            </a:r>
            <a:r>
              <a:rPr lang="fr-FR" sz="1800" dirty="0" smtClean="0">
                <a:solidFill>
                  <a:srgbClr val="C00000"/>
                </a:solidFill>
                <a:latin typeface="Calibri" panose="020F0502020204030204"/>
              </a:rPr>
              <a:t>» </a:t>
            </a:r>
            <a:r>
              <a:rPr lang="fr-FR" sz="1800" dirty="0" err="1" smtClean="0">
                <a:solidFill>
                  <a:srgbClr val="C00000"/>
                </a:solidFill>
                <a:latin typeface="Calibri" panose="020F0502020204030204"/>
              </a:rPr>
              <a:t>functions</a:t>
            </a:r>
            <a:endParaRPr lang="fr-FR" sz="180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929184" y="2727850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b="1" dirty="0">
                <a:solidFill>
                  <a:srgbClr val="00B0F0"/>
                </a:solidFill>
                <a:latin typeface="Calibri" panose="020F0502020204030204"/>
              </a:rPr>
              <a:t>STANDARD ALGORITHM 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929184" y="3097182"/>
            <a:ext cx="5603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 err="1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Initializations</a:t>
            </a:r>
            <a:r>
              <a:rPr lang="fr-FR" sz="1800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+ </a:t>
            </a:r>
            <a:r>
              <a:rPr lang="fr-FR" sz="1800" dirty="0" err="1">
                <a:solidFill>
                  <a:srgbClr val="C00000"/>
                </a:solidFill>
                <a:latin typeface="Calibri" panose="020F0502020204030204"/>
                <a:cs typeface="+mn-cs"/>
              </a:rPr>
              <a:t>init_user_variables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</a:t>
            </a:r>
            <a:endParaRPr lang="fr-FR" sz="1800" dirty="0" smtClean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Loop over </a:t>
            </a:r>
            <a:r>
              <a:rPr lang="fr-FR" sz="1800" dirty="0" err="1">
                <a:solidFill>
                  <a:prstClr val="black"/>
                </a:solidFill>
                <a:latin typeface="Calibri" panose="020F0502020204030204"/>
              </a:rPr>
              <a:t>load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800" dirty="0" err="1" smtClean="0">
                <a:solidFill>
                  <a:prstClr val="black"/>
                </a:solidFill>
                <a:latin typeface="Calibri" panose="020F0502020204030204"/>
              </a:rPr>
              <a:t>increment</a:t>
            </a:r>
            <a:endParaRPr lang="fr-FR" sz="1800" dirty="0">
              <a:solidFill>
                <a:prstClr val="black"/>
              </a:solidFill>
              <a:latin typeface="Calibri" panose="020F0502020204030204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fr-FR" sz="1800" dirty="0" err="1" smtClean="0">
                <a:solidFill>
                  <a:srgbClr val="C00000"/>
                </a:solidFill>
                <a:latin typeface="Calibri" panose="020F0502020204030204"/>
                <a:cs typeface="+mn-cs"/>
              </a:rPr>
              <a:t>before_unpas_user</a:t>
            </a:r>
            <a:endParaRPr lang="fr-FR" sz="1800" dirty="0" smtClean="0">
              <a:solidFill>
                <a:srgbClr val="C00000"/>
              </a:solidFill>
              <a:latin typeface="Calibri" panose="020F0502020204030204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fr-FR" sz="1800" dirty="0" err="1">
                <a:solidFill>
                  <a:prstClr val="black"/>
                </a:solidFill>
                <a:latin typeface="Calibri" panose="020F0502020204030204"/>
              </a:rPr>
              <a:t>unpas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 (EPS0,SIG0, VARINT0 =&gt; EPS,SIG, VARINT)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	</a:t>
            </a:r>
            <a:r>
              <a:rPr lang="fr-FR" sz="1800" dirty="0" err="1" smtClean="0">
                <a:solidFill>
                  <a:srgbClr val="C00000"/>
                </a:solidFill>
                <a:latin typeface="Calibri" panose="020F0502020204030204"/>
                <a:cs typeface="+mn-cs"/>
              </a:rPr>
              <a:t>after_unpas_user</a:t>
            </a:r>
            <a:endParaRPr lang="fr-FR" sz="1800" dirty="0" smtClean="0">
              <a:solidFill>
                <a:srgbClr val="C00000"/>
              </a:solidFill>
              <a:latin typeface="Calibri" panose="020F0502020204030204"/>
              <a:cs typeface="+mn-cs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sz="1800" dirty="0" smtClean="0">
                <a:solidFill>
                  <a:srgbClr val="C00000"/>
                </a:solidFill>
                <a:latin typeface="Calibri" panose="020F0502020204030204"/>
              </a:rPr>
              <a:t>	</a:t>
            </a:r>
            <a:r>
              <a:rPr lang="fr-FR" sz="1800" dirty="0" smtClean="0">
                <a:solidFill>
                  <a:prstClr val="black"/>
                </a:solidFill>
                <a:latin typeface="Calibri" panose="020F0502020204030204"/>
              </a:rPr>
              <a:t>update 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fr-FR" sz="1800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fr-FR" sz="1800" dirty="0">
                <a:solidFill>
                  <a:prstClr val="black"/>
                </a:solidFill>
                <a:latin typeface="Calibri" panose="020F0502020204030204"/>
              </a:rPr>
              <a:t>EPS0=EPS, SIG0=SIG, VARINT0=VARINT</a:t>
            </a:r>
            <a:endParaRPr lang="fr-FR" sz="180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2738927" y="2575108"/>
            <a:ext cx="5793513" cy="2391294"/>
          </a:xfrm>
          <a:prstGeom prst="roundRect">
            <a:avLst>
              <a:gd name="adj" fmla="val 8038"/>
            </a:avLst>
          </a:prstGeom>
          <a:noFill/>
          <a:ln w="28575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896925" y="5188039"/>
            <a:ext cx="3827484" cy="1477328"/>
            <a:chOff x="3654514" y="5167374"/>
            <a:chExt cx="3827484" cy="1477328"/>
          </a:xfrm>
        </p:grpSpPr>
        <p:sp>
          <p:nvSpPr>
            <p:cNvPr id="24" name="ZoneTexte 23"/>
            <p:cNvSpPr txBox="1"/>
            <p:nvPr/>
          </p:nvSpPr>
          <p:spPr>
            <a:xfrm>
              <a:off x="4544976" y="5167374"/>
              <a:ext cx="2937022" cy="147732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New </a:t>
              </a: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coupling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= 4 fonctions</a:t>
              </a: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	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init_user_variables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	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before_unpas_user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	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after_unpas_user</a:t>
              </a:r>
              <a:endPara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	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umat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 (</a:t>
              </a:r>
              <a:r>
                <a:rPr kumimoji="0" lang="fr-F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behavior</a:t>
              </a:r>
              <a:r>
                <a:rPr kumimoji="0" lang="fr-F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)</a:t>
              </a:r>
            </a:p>
          </p:txBody>
        </p:sp>
        <p:sp>
          <p:nvSpPr>
            <p:cNvPr id="25" name="Virage 24"/>
            <p:cNvSpPr/>
            <p:nvPr/>
          </p:nvSpPr>
          <p:spPr>
            <a:xfrm rot="10800000" flipH="1">
              <a:off x="3654514" y="5319977"/>
              <a:ext cx="654908" cy="738664"/>
            </a:xfrm>
            <a:prstGeom prst="bentArrow">
              <a:avLst>
                <a:gd name="adj1" fmla="val 18506"/>
                <a:gd name="adj2" fmla="val 25000"/>
                <a:gd name="adj3" fmla="val 25000"/>
                <a:gd name="adj4" fmla="val 43750"/>
              </a:avLst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576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7293" y="990414"/>
            <a:ext cx="1288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3 - SOLVERS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230" y="1025227"/>
            <a:ext cx="2430270" cy="22237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6515" y="1628800"/>
            <a:ext cx="18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Natural trends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2412" y="2078850"/>
            <a:ext cx="2641942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spatial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  <a:endParaRPr lang="fr-FR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volume size</a:t>
            </a:r>
          </a:p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laws</a:t>
            </a:r>
            <a:endParaRPr lang="fr-FR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6515" y="3338990"/>
            <a:ext cx="373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</a:t>
            </a:r>
            <a:r>
              <a:rPr lang="fr-FR" sz="18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Finite</a:t>
            </a:r>
            <a:r>
              <a:rPr lang="fr-FR" sz="1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</a:t>
            </a:r>
            <a:r>
              <a:rPr lang="fr-FR" sz="1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(FE) codes</a:t>
            </a:r>
            <a:endParaRPr lang="en-GB" sz="1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06515" y="4420677"/>
            <a:ext cx="463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FFT-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solvers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(Moulinec-</a:t>
            </a:r>
            <a:r>
              <a:rPr lang="fr-FR" sz="1400" i="1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Suquet</a:t>
            </a:r>
            <a:r>
              <a:rPr lang="fr-FR" sz="1400" i="1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1998)</a:t>
            </a:r>
            <a:endParaRPr lang="en-GB" sz="1400" i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43659" y="3835777"/>
            <a:ext cx="413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fr-FR" sz="18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LIMITS (time and memory)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9908" y="4914165"/>
            <a:ext cx="7502491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Image-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simulation (no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meshing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procedure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&gt; standard FE code</a:t>
            </a:r>
          </a:p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Well-suited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:</a:t>
            </a:r>
          </a:p>
          <a:p>
            <a:pPr algn="l"/>
            <a:r>
              <a:rPr lang="fr-FR" sz="1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-&gt; push back 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LIMITS</a:t>
            </a:r>
          </a:p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extensions (non-local 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mechanics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multi-</a:t>
            </a:r>
            <a:r>
              <a:rPr lang="fr-FR" sz="1800" dirty="0" err="1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fr-FR" sz="1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14" name="Émoticône 13"/>
          <p:cNvSpPr/>
          <p:nvPr/>
        </p:nvSpPr>
        <p:spPr bwMode="auto">
          <a:xfrm>
            <a:off x="7362310" y="6007834"/>
            <a:ext cx="495055" cy="491737"/>
          </a:xfrm>
          <a:prstGeom prst="smileyFace">
            <a:avLst>
              <a:gd name="adj" fmla="val 4653"/>
            </a:avLst>
          </a:prstGeom>
          <a:solidFill>
            <a:srgbClr val="99CC00">
              <a:lumMod val="40000"/>
              <a:lumOff val="60000"/>
            </a:srgbClr>
          </a:solidFill>
          <a:ln w="25400" cap="flat" cmpd="sng" algn="ctr">
            <a:solidFill>
              <a:srgbClr val="99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Émoticône 14"/>
          <p:cNvSpPr/>
          <p:nvPr/>
        </p:nvSpPr>
        <p:spPr bwMode="auto">
          <a:xfrm>
            <a:off x="4932040" y="3757960"/>
            <a:ext cx="495055" cy="524965"/>
          </a:xfrm>
          <a:prstGeom prst="smileyFace">
            <a:avLst>
              <a:gd name="adj" fmla="val -4653"/>
            </a:avLst>
          </a:prstGeom>
          <a:solidFill>
            <a:srgbClr val="FFCCCC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8397425" y="6492875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6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7293" y="990414"/>
            <a:ext cx="5223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4 - FFT SOLVER :  the Basic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Scheme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(Moulinec-</a:t>
            </a:r>
            <a:r>
              <a:rPr lang="fr-FR" sz="1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Suquet</a:t>
            </a:r>
            <a:r>
              <a:rPr lang="fr-FR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1998)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3"/>
              <p:cNvSpPr txBox="1">
                <a:spLocks/>
              </p:cNvSpPr>
              <p:nvPr/>
            </p:nvSpPr>
            <p:spPr>
              <a:xfrm>
                <a:off x="1124481" y="2214157"/>
                <a:ext cx="2412404" cy="14163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rgbClr val="65A702"/>
                  </a:buClr>
                  <a:buFont typeface="Wingdings" panose="05000000000000000000" pitchFamily="2" charset="2"/>
                  <a:buChar char="n"/>
                  <a:defRPr lang="fr-FR"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Wingdings" panose="05000000000000000000" pitchFamily="2" charset="2"/>
                  <a:buChar char="q"/>
                  <a:defRPr lang="fr-FR" sz="18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lang="fr-FR" sz="16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65A702"/>
                  </a:buClr>
                  <a:buSzTx/>
                  <a:buNone/>
                  <a:tabLst/>
                  <a:defRPr/>
                </a:pPr>
                <a:r>
                  <a:rPr lang="fr-FR" sz="1800" dirty="0" smtClean="0">
                    <a:solidFill>
                      <a:srgbClr val="3F3F3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𝑑𝑖𝑣</m:t>
                    </m:r>
                    <m:d>
                      <m:dPr>
                        <m:ctrlPr>
                          <a:rPr kumimoji="0" lang="fr-FR" sz="18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rgbClr val="3F3F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charset="0"/>
                          </a:rPr>
                        </m:ctrlPr>
                      </m:dPr>
                      <m:e>
                        <m:r>
                          <a:rPr kumimoji="0" lang="fr-FR" sz="1800" b="0" i="1" u="none" strike="noStrike" kern="1200" cap="none" spc="0" normalizeH="0" noProof="0" dirty="0" smtClean="0">
                            <a:ln>
                              <a:noFill/>
                            </a:ln>
                            <a:solidFill>
                              <a:srgbClr val="3F3F3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charset="0"/>
                          </a:rPr>
                          <m:t>𝜎</m:t>
                        </m:r>
                      </m:e>
                    </m:d>
                    <m:r>
                      <a:rPr kumimoji="0" lang="fr-FR" sz="18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=0</m:t>
                    </m:r>
                  </m:oMath>
                </a14:m>
                <a:endParaRPr kumimoji="0" lang="fr-FR" sz="1800" b="0" i="0" u="none" strike="noStrike" kern="1200" cap="none" spc="0" normalizeH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charset="0"/>
                  <a:cs typeface="Calibri" charset="0"/>
                </a:endParaRPr>
              </a:p>
              <a:p>
                <a:pPr marL="0" marR="0" lvl="0" indent="0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65A702"/>
                  </a:buClr>
                  <a:buSz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𝜎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=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𝑐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: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𝜀</m:t>
                    </m:r>
                  </m:oMath>
                </a14:m>
                <a:endPara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charset="0"/>
                  <a:cs typeface="Calibri" charset="0"/>
                </a:endParaRPr>
              </a:p>
              <a:p>
                <a:pPr marL="0" marR="0" lvl="0" indent="0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65A702"/>
                  </a:buClr>
                  <a:buSz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&lt;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𝜀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&gt; =</m:t>
                    </m:r>
                    <m:r>
                      <a:rPr kumimoji="0" lang="fr-F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F3F3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charset="0"/>
                      </a:rPr>
                      <m:t>𝐸</m:t>
                    </m:r>
                  </m:oMath>
                </a14:m>
                <a:endPara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charset="0"/>
                  <a:cs typeface="Calibri" charset="0"/>
                </a:endParaRPr>
              </a:p>
              <a:p>
                <a:pPr marL="0" marR="0" lvl="0" indent="0" defTabSz="685800" rtl="0" eaLnBrk="1" fontAlgn="auto" latinLnBrk="0" hangingPunct="1">
                  <a:lnSpc>
                    <a:spcPct val="90000"/>
                  </a:lnSpc>
                  <a:spcBef>
                    <a:spcPts val="750"/>
                  </a:spcBef>
                  <a:spcAft>
                    <a:spcPts val="0"/>
                  </a:spcAft>
                  <a:buClr>
                    <a:srgbClr val="65A702"/>
                  </a:buClr>
                  <a:buSzTx/>
                  <a:buNone/>
                  <a:tabLst/>
                  <a:defRPr/>
                </a:pPr>
                <a:r>
                  <a:rPr kumimoji="0" lang="fr-FR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 + </a:t>
                </a:r>
                <a:r>
                  <a:rPr kumimoji="0" lang="fr-FR" sz="16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periodicity</a:t>
                </a:r>
                <a:r>
                  <a:rPr kumimoji="0" lang="fr-FR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rPr>
                  <a:t>, compatibility  </a:t>
                </a:r>
              </a:p>
            </p:txBody>
          </p:sp>
        </mc:Choice>
        <mc:Fallback xmlns="">
          <p:sp>
            <p:nvSpPr>
              <p:cNvPr id="6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81" y="2214157"/>
                <a:ext cx="2412404" cy="1416349"/>
              </a:xfrm>
              <a:prstGeom prst="rect">
                <a:avLst/>
              </a:prstGeom>
              <a:blipFill>
                <a:blip r:embed="rId13"/>
                <a:stretch>
                  <a:fillRect r="-4545" b="-12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/>
          <p:cNvSpPr txBox="1"/>
          <p:nvPr/>
        </p:nvSpPr>
        <p:spPr>
          <a:xfrm>
            <a:off x="108087" y="1714458"/>
            <a:ext cx="323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Problem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the unit-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51603" y="1583795"/>
            <a:ext cx="4070347" cy="2223610"/>
          </a:xfrm>
          <a:prstGeom prst="roundRect">
            <a:avLst>
              <a:gd name="adj" fmla="val 6283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584406" y="6621812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28" name="Accolade ouvrante 27"/>
          <p:cNvSpPr/>
          <p:nvPr/>
        </p:nvSpPr>
        <p:spPr>
          <a:xfrm>
            <a:off x="1061610" y="2303875"/>
            <a:ext cx="160827" cy="132633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e 18"/>
          <p:cNvGrpSpPr/>
          <p:nvPr/>
        </p:nvGrpSpPr>
        <p:grpSpPr>
          <a:xfrm>
            <a:off x="5002153" y="1583795"/>
            <a:ext cx="4070347" cy="1890210"/>
            <a:chOff x="5002153" y="1583795"/>
            <a:chExt cx="4070347" cy="1890210"/>
          </a:xfrm>
        </p:grpSpPr>
        <p:sp>
          <p:nvSpPr>
            <p:cNvPr id="37" name="Accolade ouvrante 36"/>
            <p:cNvSpPr/>
            <p:nvPr/>
          </p:nvSpPr>
          <p:spPr>
            <a:xfrm>
              <a:off x="6076480" y="2034934"/>
              <a:ext cx="160827" cy="1259051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Espace réservé du contenu 3"/>
                <p:cNvSpPr txBox="1">
                  <a:spLocks/>
                </p:cNvSpPr>
                <p:nvPr/>
              </p:nvSpPr>
              <p:spPr>
                <a:xfrm>
                  <a:off x="6117969" y="1987426"/>
                  <a:ext cx="2412404" cy="141634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𝑑𝑖𝑣</m:t>
                      </m:r>
                      <m:d>
                        <m:dPr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=0</m:t>
                      </m:r>
                    </m:oMath>
                  </a14:m>
                  <a:endParaRPr kumimoji="0" lang="fr-FR" sz="1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kumimoji="0" lang="fr-F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𝜎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𝑐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endParaRPr lang="fr-FR" sz="1800" b="0" i="1" dirty="0" smtClean="0">
                    <a:solidFill>
                      <a:srgbClr val="3F3F3F"/>
                    </a:solidFill>
                    <a:latin typeface="Cambria Math" panose="02040503050406030204" pitchFamily="18" charset="0"/>
                  </a:endParaRPr>
                </a:p>
                <a:p>
                  <a:pPr mar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kumimoji="0" lang="fr-FR" sz="1800" b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&lt;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𝜀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&gt; =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𝐸</m:t>
                      </m:r>
                    </m:oMath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kumimoji="0" lang="fr-FR" sz="16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+ </a:t>
                  </a:r>
                  <a:r>
                    <a:rPr kumimoji="0" lang="fr-FR" sz="1600" b="0" i="1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periodicity</a:t>
                  </a:r>
                  <a:r>
                    <a:rPr kumimoji="0" lang="fr-FR" sz="16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, compatibility  </a:t>
                  </a:r>
                </a:p>
              </p:txBody>
            </p:sp>
          </mc:Choice>
          <mc:Fallback xmlns="">
            <p:sp>
              <p:nvSpPr>
                <p:cNvPr id="38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969" y="1987426"/>
                  <a:ext cx="2412404" cy="1416349"/>
                </a:xfrm>
                <a:prstGeom prst="rect">
                  <a:avLst/>
                </a:prstGeom>
                <a:blipFill>
                  <a:blip r:embed="rId19"/>
                  <a:stretch>
                    <a:fillRect r="-4557" b="-172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ZoneTexte 38"/>
            <p:cNvSpPr txBox="1"/>
            <p:nvPr/>
          </p:nvSpPr>
          <p:spPr>
            <a:xfrm>
              <a:off x="5032947" y="1618094"/>
              <a:ext cx="32095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Auxiliary</a:t>
              </a: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problem</a:t>
              </a:r>
              <a:endParaRPr lang="en-GB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à coins arrondis 39"/>
            <p:cNvSpPr/>
            <p:nvPr/>
          </p:nvSpPr>
          <p:spPr>
            <a:xfrm>
              <a:off x="5002153" y="1583795"/>
              <a:ext cx="4070347" cy="1890210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77293" y="3864442"/>
            <a:ext cx="4134667" cy="2939933"/>
            <a:chOff x="77293" y="3864442"/>
            <a:chExt cx="4134667" cy="2939933"/>
          </a:xfrm>
        </p:grpSpPr>
        <p:sp>
          <p:nvSpPr>
            <p:cNvPr id="9" name="Accolade ouvrante 8"/>
            <p:cNvSpPr/>
            <p:nvPr/>
          </p:nvSpPr>
          <p:spPr>
            <a:xfrm>
              <a:off x="1151620" y="5031904"/>
              <a:ext cx="160827" cy="1578438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Espace réservé du contenu 3"/>
                <p:cNvSpPr txBox="1">
                  <a:spLocks/>
                </p:cNvSpPr>
                <p:nvPr/>
              </p:nvSpPr>
              <p:spPr>
                <a:xfrm>
                  <a:off x="1193109" y="4984396"/>
                  <a:ext cx="2412404" cy="141634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𝑑𝑖𝑣</m:t>
                      </m:r>
                      <m:d>
                        <m:dPr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dPr>
                        <m:e>
                          <m: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𝜎</m:t>
                          </m:r>
                        </m:e>
                      </m:d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=0</m:t>
                      </m:r>
                    </m:oMath>
                  </a14:m>
                  <a:endParaRPr kumimoji="0" lang="fr-FR" sz="1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kumimoji="0" lang="fr-F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𝜎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𝑐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222F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</m:oMath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lang="fr-FR" sz="1800" dirty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</m:oMath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kumimoji="0" lang="fr-FR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&lt;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𝜀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&gt; =</m:t>
                      </m:r>
                      <m:r>
                        <a:rPr kumimoji="0" lang="fr-F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𝐸</m:t>
                      </m:r>
                    </m:oMath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kumimoji="0" lang="fr-FR" sz="16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 + </a:t>
                  </a:r>
                  <a:r>
                    <a:rPr kumimoji="0" lang="fr-FR" sz="1600" b="0" i="1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periodicity</a:t>
                  </a:r>
                  <a:r>
                    <a:rPr kumimoji="0" lang="fr-FR" sz="1600" b="0" i="1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3F3F3F"/>
                      </a:solidFill>
                      <a:effectLst/>
                      <a:uLnTx/>
                      <a:uFillTx/>
                      <a:latin typeface="Calibri" charset="0"/>
                      <a:cs typeface="Calibri" charset="0"/>
                    </a:rPr>
                    <a:t>, compatibility  </a:t>
                  </a:r>
                </a:p>
              </p:txBody>
            </p:sp>
          </mc:Choice>
          <mc:Fallback xmlns="">
            <p:sp>
              <p:nvSpPr>
                <p:cNvPr id="25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3109" y="4984396"/>
                  <a:ext cx="2412404" cy="1416349"/>
                </a:xfrm>
                <a:prstGeom prst="rect">
                  <a:avLst/>
                </a:prstGeom>
                <a:blipFill>
                  <a:blip r:embed="rId14"/>
                  <a:stretch>
                    <a:fillRect r="-4557" b="-2629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Espace réservé du contenu 3"/>
                <p:cNvSpPr txBox="1">
                  <a:spLocks/>
                </p:cNvSpPr>
                <p:nvPr/>
              </p:nvSpPr>
              <p:spPr>
                <a:xfrm>
                  <a:off x="108087" y="3864442"/>
                  <a:ext cx="4103873" cy="3539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Behavior </a:t>
                  </a:r>
                  <a:r>
                    <a:rPr lang="fr-FR" sz="1800" dirty="0" err="1" smtClean="0">
                      <a:solidFill>
                        <a:srgbClr val="3F3F3F"/>
                      </a:solidFill>
                    </a:rPr>
                    <a:t>splitting</a:t>
                  </a: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b="0" i="1" smtClean="0">
                              <a:solidFill>
                                <a:srgbClr val="3222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solidFill>
                                <a:srgbClr val="3222FE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fr-FR" sz="1800" b="0" i="1" smtClean="0">
                              <a:solidFill>
                                <a:srgbClr val="3222FE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fr-FR" sz="1800" b="0" i="1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</m:oMath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34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087" y="3864442"/>
                  <a:ext cx="4103873" cy="353901"/>
                </a:xfrm>
                <a:prstGeom prst="rect">
                  <a:avLst/>
                </a:prstGeom>
                <a:blipFill>
                  <a:blip r:embed="rId20"/>
                  <a:stretch>
                    <a:fillRect l="-1337" t="-17241" b="-241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ZoneTexte 34"/>
            <p:cNvSpPr txBox="1"/>
            <p:nvPr/>
          </p:nvSpPr>
          <p:spPr>
            <a:xfrm>
              <a:off x="108087" y="4615064"/>
              <a:ext cx="2617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Same</a:t>
              </a: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FR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problem</a:t>
              </a: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fr-FR" sz="18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rewritten</a:t>
              </a:r>
              <a:r>
                <a:rPr lang="fr-FR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GB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à coins arrondis 35"/>
            <p:cNvSpPr/>
            <p:nvPr/>
          </p:nvSpPr>
          <p:spPr>
            <a:xfrm>
              <a:off x="77293" y="4580765"/>
              <a:ext cx="4070347" cy="2223610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Flèche vers le bas 3"/>
            <p:cNvSpPr/>
            <p:nvPr/>
          </p:nvSpPr>
          <p:spPr>
            <a:xfrm>
              <a:off x="1889993" y="4229259"/>
              <a:ext cx="270030" cy="349213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Espace réservé du contenu 3"/>
                <p:cNvSpPr txBox="1">
                  <a:spLocks/>
                </p:cNvSpPr>
                <p:nvPr/>
              </p:nvSpPr>
              <p:spPr>
                <a:xfrm>
                  <a:off x="3055088" y="4222849"/>
                  <a:ext cx="815855" cy="35390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41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5088" y="4222849"/>
                  <a:ext cx="815855" cy="35390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ccolade fermante 13"/>
            <p:cNvSpPr/>
            <p:nvPr/>
          </p:nvSpPr>
          <p:spPr>
            <a:xfrm rot="5400000">
              <a:off x="3379543" y="3664969"/>
              <a:ext cx="158288" cy="1062534"/>
            </a:xfrm>
            <a:prstGeom prst="rightBrace">
              <a:avLst>
                <a:gd name="adj1" fmla="val 31963"/>
                <a:gd name="adj2" fmla="val 5112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5000137" y="3744035"/>
            <a:ext cx="4070347" cy="1890210"/>
            <a:chOff x="5000137" y="3744035"/>
            <a:chExt cx="4070347" cy="18902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ZoneTexte 43"/>
                <p:cNvSpPr txBox="1"/>
                <p:nvPr/>
              </p:nvSpPr>
              <p:spPr>
                <a:xfrm>
                  <a:off x="5030931" y="3778334"/>
                  <a:ext cx="375164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fr-FR" sz="18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Solution </a:t>
                  </a:r>
                  <a14:m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←</m:t>
                      </m:r>
                    </m:oMath>
                  </a14:m>
                  <a:r>
                    <a:rPr lang="fr-FR" sz="18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Green </a:t>
                  </a:r>
                  <a:r>
                    <a:rPr lang="fr-FR" sz="18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operator</a:t>
                  </a:r>
                  <a:r>
                    <a:rPr lang="fr-FR" sz="18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for </a:t>
                  </a:r>
                  <a:r>
                    <a:rPr lang="fr-FR" sz="1800" dirty="0" err="1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homogeneous</a:t>
                  </a:r>
                  <a:r>
                    <a:rPr lang="fr-FR" sz="18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medium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800" b="0" i="0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lang="fr-FR" sz="1800" dirty="0" smtClean="0"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endParaRPr lang="en-GB" sz="1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4" name="ZoneTexte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0931" y="3778334"/>
                  <a:ext cx="3751642" cy="646331"/>
                </a:xfrm>
                <a:prstGeom prst="rect">
                  <a:avLst/>
                </a:prstGeom>
                <a:blipFill>
                  <a:blip r:embed="rId25"/>
                  <a:stretch>
                    <a:fillRect l="-1299" t="-5660" b="-141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ectangle à coins arrondis 44"/>
            <p:cNvSpPr/>
            <p:nvPr/>
          </p:nvSpPr>
          <p:spPr>
            <a:xfrm>
              <a:off x="5000137" y="3744035"/>
              <a:ext cx="4070347" cy="1890210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Espace réservé du contenu 3"/>
                <p:cNvSpPr txBox="1">
                  <a:spLocks/>
                </p:cNvSpPr>
                <p:nvPr/>
              </p:nvSpPr>
              <p:spPr>
                <a:xfrm>
                  <a:off x="5431528" y="4449221"/>
                  <a:ext cx="2412404" cy="329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𝜀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=−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fr-FR" sz="1800" b="0" i="0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Γ</m:t>
                          </m:r>
                        </m:e>
                        <m:sub>
                          <m: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∗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𝜏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+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𝐸</m:t>
                      </m:r>
                    </m:oMath>
                  </a14:m>
                  <a:endParaRPr kumimoji="0" lang="fr-FR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46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1528" y="4449221"/>
                  <a:ext cx="2412404" cy="329371"/>
                </a:xfrm>
                <a:prstGeom prst="rect">
                  <a:avLst/>
                </a:prstGeom>
                <a:blipFill>
                  <a:blip r:embed="rId26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Espace réservé du contenu 3"/>
                <p:cNvSpPr txBox="1">
                  <a:spLocks/>
                </p:cNvSpPr>
                <p:nvPr/>
              </p:nvSpPr>
              <p:spPr>
                <a:xfrm>
                  <a:off x="5587218" y="4855866"/>
                  <a:ext cx="1395155" cy="32937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fr-FR" sz="1800" i="1" dirty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=−</m:t>
                      </m:r>
                      <m:sSub>
                        <m:sSubPr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fr-FR" sz="1800" b="0" i="1" u="none" strike="noStrike" kern="1200" cap="none" spc="0" normalizeH="0" noProof="0" dirty="0" smtClean="0">
                                  <a:ln>
                                    <a:noFill/>
                                  </a:ln>
                                  <a:solidFill>
                                    <a:srgbClr val="3F3F3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Calibri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fr-FR" sz="1800" dirty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acc>
                        </m:e>
                        <m:sub>
                          <m: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0</m:t>
                          </m:r>
                        </m:sub>
                      </m:sSub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:</m:t>
                      </m:r>
                      <m:acc>
                        <m:accPr>
                          <m:chr m:val="̂"/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  <m:t>𝜏</m:t>
                          </m:r>
                        </m:e>
                      </m:acc>
                    </m:oMath>
                  </a14:m>
                  <a:endParaRPr kumimoji="0" lang="fr-FR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47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7218" y="4855866"/>
                  <a:ext cx="1395155" cy="329371"/>
                </a:xfrm>
                <a:prstGeom prst="rect">
                  <a:avLst/>
                </a:prstGeom>
                <a:blipFill>
                  <a:blip r:embed="rId27"/>
                  <a:stretch>
                    <a:fillRect t="-12963" r="-10088" b="-3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Espace réservé du contenu 3"/>
                <p:cNvSpPr txBox="1">
                  <a:spLocks/>
                </p:cNvSpPr>
                <p:nvPr/>
              </p:nvSpPr>
              <p:spPr>
                <a:xfrm>
                  <a:off x="5587218" y="5185237"/>
                  <a:ext cx="1485165" cy="25829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lvl="0" indent="0" fontAlgn="auto">
                    <a:spcAft>
                      <a:spcPts val="0"/>
                    </a:spcAft>
                    <a:buNone/>
                    <a:defRPr/>
                  </a:pPr>
                  <a:r>
                    <a:rPr lang="fr-FR" sz="1800" dirty="0" smtClean="0">
                      <a:solidFill>
                        <a:srgbClr val="3F3F3F"/>
                      </a:solidFill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fr-FR" sz="1800" b="0" i="1" u="none" strike="noStrike" kern="1200" cap="none" spc="0" normalizeH="0" noProof="0" dirty="0" smtClean="0">
                              <a:ln>
                                <a:noFill/>
                              </a:ln>
                              <a:solidFill>
                                <a:srgbClr val="3F3F3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charset="0"/>
                            </a:rPr>
                          </m:ctrlPr>
                        </m:accPr>
                        <m:e>
                          <m:r>
                            <a:rPr lang="fr-FR" sz="1800" i="1" dirty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</m:acc>
                      <m:r>
                        <a:rPr lang="fr-FR" sz="1800" b="0" i="1" dirty="0" smtClean="0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(0)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=</m:t>
                      </m:r>
                      <m:r>
                        <a:rPr kumimoji="0" lang="fr-FR" sz="1800" b="0" i="1" u="none" strike="noStrike" kern="1200" cap="none" spc="0" normalizeH="0" noProof="0" dirty="0" smtClean="0">
                          <a:ln>
                            <a:noFill/>
                          </a:ln>
                          <a:solidFill>
                            <a:srgbClr val="3F3F3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charset="0"/>
                        </a:rPr>
                        <m:t>𝐸</m:t>
                      </m:r>
                    </m:oMath>
                  </a14:m>
                  <a:endParaRPr kumimoji="0" lang="fr-FR" sz="16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48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7218" y="5185237"/>
                  <a:ext cx="1485165" cy="258293"/>
                </a:xfrm>
                <a:prstGeom prst="rect">
                  <a:avLst/>
                </a:prstGeom>
                <a:blipFill>
                  <a:blip r:embed="rId28"/>
                  <a:stretch>
                    <a:fillRect t="-16667" b="-7857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Accolade ouvrante 48"/>
            <p:cNvSpPr/>
            <p:nvPr/>
          </p:nvSpPr>
          <p:spPr>
            <a:xfrm>
              <a:off x="5512757" y="4949186"/>
              <a:ext cx="160827" cy="562383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71601" y="4477028"/>
              <a:ext cx="1344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(in Real </a:t>
              </a:r>
              <a:r>
                <a:rPr lang="fr-FR" dirty="0" err="1" smtClean="0"/>
                <a:t>space</a:t>
              </a:r>
              <a:r>
                <a:rPr lang="fr-FR" dirty="0" smtClean="0"/>
                <a:t>)</a:t>
              </a:r>
              <a:endParaRPr lang="en-GB" dirty="0"/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7066604" y="5049149"/>
              <a:ext cx="15546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(in Fourier </a:t>
              </a:r>
              <a:r>
                <a:rPr lang="fr-FR" dirty="0" err="1" smtClean="0"/>
                <a:t>space</a:t>
              </a:r>
              <a:r>
                <a:rPr lang="fr-FR" dirty="0" smtClean="0"/>
                <a:t>)</a:t>
              </a:r>
              <a:endParaRPr lang="en-GB" dirty="0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4391979" y="4477028"/>
            <a:ext cx="4686622" cy="2074554"/>
            <a:chOff x="4391979" y="4477028"/>
            <a:chExt cx="4686622" cy="20745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Espace réservé du contenu 3"/>
                <p:cNvSpPr txBox="1">
                  <a:spLocks/>
                </p:cNvSpPr>
                <p:nvPr/>
              </p:nvSpPr>
              <p:spPr>
                <a:xfrm>
                  <a:off x="5123598" y="6117555"/>
                  <a:ext cx="2412404" cy="422979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Clr>
                      <a:srgbClr val="65A702"/>
                    </a:buClr>
                    <a:buFont typeface="Wingdings" panose="05000000000000000000" pitchFamily="2" charset="2"/>
                    <a:buChar char="n"/>
                    <a:defRPr lang="fr-FR" sz="20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Wingdings" panose="05000000000000000000" pitchFamily="2" charset="2"/>
                    <a:buChar char="q"/>
                    <a:defRPr lang="fr-FR" sz="18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lang="fr-FR" sz="16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Calibri" charset="0"/>
                      <a:ea typeface="Calibri" charset="0"/>
                      <a:cs typeface="Calibri" charset="0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685800" rtl="0" eaLnBrk="1" fontAlgn="auto" latinLnBrk="0" hangingPunct="1">
                    <a:lnSpc>
                      <a:spcPct val="90000"/>
                    </a:lnSpc>
                    <a:spcBef>
                      <a:spcPts val="750"/>
                    </a:spcBef>
                    <a:spcAft>
                      <a:spcPts val="0"/>
                    </a:spcAft>
                    <a:buClr>
                      <a:srgbClr val="65A702"/>
                    </a:buClr>
                    <a:buSz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8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fr-FR" sz="18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fr-FR" sz="1800" b="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fr-FR" sz="1800" b="0" i="1" smtClean="0">
                                <a:solidFill>
                                  <a:srgbClr val="3F3F3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sz="1800" b="0" i="1" smtClean="0">
                                    <a:solidFill>
                                      <a:srgbClr val="3222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800" b="0" i="1" smtClean="0">
                                    <a:solidFill>
                                      <a:srgbClr val="3222F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sz="1800" b="0" i="1" smtClean="0">
                                    <a:solidFill>
                                      <a:srgbClr val="3222F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fr-FR" sz="18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fr-FR" sz="1800" b="0" i="1" smtClean="0">
                            <a:solidFill>
                              <a:srgbClr val="3F3F3F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F3F3F"/>
                    </a:solidFill>
                    <a:effectLst/>
                    <a:uLnTx/>
                    <a:uFillTx/>
                    <a:latin typeface="Calibri" charset="0"/>
                    <a:cs typeface="Calibri" charset="0"/>
                  </a:endParaRPr>
                </a:p>
              </p:txBody>
            </p:sp>
          </mc:Choice>
          <mc:Fallback xmlns="">
            <p:sp>
              <p:nvSpPr>
                <p:cNvPr id="51" name="Espace réservé du contenu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598" y="6117555"/>
                  <a:ext cx="2412404" cy="422979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Rectangle à coins arrondis 51"/>
            <p:cNvSpPr/>
            <p:nvPr/>
          </p:nvSpPr>
          <p:spPr>
            <a:xfrm>
              <a:off x="5008254" y="5894898"/>
              <a:ext cx="4070347" cy="656684"/>
            </a:xfrm>
            <a:prstGeom prst="roundRect">
              <a:avLst>
                <a:gd name="adj" fmla="val 6283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lèche courbée vers la gauche 53"/>
            <p:cNvSpPr/>
            <p:nvPr/>
          </p:nvSpPr>
          <p:spPr>
            <a:xfrm rot="10800000">
              <a:off x="4391979" y="4477028"/>
              <a:ext cx="590324" cy="1742282"/>
            </a:xfrm>
            <a:prstGeom prst="curvedLeftArrow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Espace réservé du contenu 3"/>
              <p:cNvSpPr txBox="1">
                <a:spLocks/>
              </p:cNvSpPr>
              <p:nvPr/>
            </p:nvSpPr>
            <p:spPr>
              <a:xfrm rot="20452553">
                <a:off x="5162918" y="4530444"/>
                <a:ext cx="3447375" cy="14647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rgbClr val="65A702"/>
                  </a:buClr>
                  <a:buFont typeface="Wingdings" panose="05000000000000000000" pitchFamily="2" charset="2"/>
                  <a:buChar char="n"/>
                  <a:defRPr lang="fr-FR" sz="20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Wingdings" panose="05000000000000000000" pitchFamily="2" charset="2"/>
                  <a:buChar char="q"/>
                  <a:defRPr lang="fr-FR" sz="18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lang="fr-FR" sz="16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fontAlgn="auto">
                  <a:spcAft>
                    <a:spcPts val="0"/>
                  </a:spcAft>
                  <a:buNone/>
                </a:pPr>
                <a:r>
                  <a:rPr lang="fr-FR" sz="1800" dirty="0" smtClean="0">
                    <a:solidFill>
                      <a:srgbClr val="3F3F3F"/>
                    </a:solidFill>
                  </a:rPr>
                  <a:t> </a:t>
                </a:r>
                <a:r>
                  <a:rPr lang="fr-FR" sz="1800" dirty="0" err="1" smtClean="0">
                    <a:solidFill>
                      <a:srgbClr val="3F3F3F"/>
                    </a:solidFill>
                  </a:rPr>
                  <a:t>Fix</a:t>
                </a:r>
                <a:r>
                  <a:rPr lang="fr-FR" sz="1800" dirty="0" smtClean="0">
                    <a:solidFill>
                      <a:srgbClr val="3F3F3F"/>
                    </a:solidFill>
                  </a:rPr>
                  <a:t>-point on </a:t>
                </a:r>
              </a:p>
              <a:p>
                <a:pPr marL="0" indent="0" algn="ctr" fontAlgn="auto">
                  <a:spcAft>
                    <a:spcPts val="0"/>
                  </a:spcAft>
                  <a:buNone/>
                </a:pPr>
                <a:r>
                  <a:rPr lang="fr-FR" sz="1800" dirty="0" smtClean="0">
                    <a:solidFill>
                      <a:srgbClr val="3F3F3F"/>
                    </a:solidFill>
                  </a:rPr>
                  <a:t>Lippmann-Schwinger </a:t>
                </a:r>
                <a:r>
                  <a:rPr lang="fr-FR" sz="1800" dirty="0" err="1" smtClean="0">
                    <a:solidFill>
                      <a:srgbClr val="3F3F3F"/>
                    </a:solidFill>
                  </a:rPr>
                  <a:t>equation</a:t>
                </a:r>
                <a:endParaRPr lang="fr-FR" sz="1800" dirty="0">
                  <a:solidFill>
                    <a:srgbClr val="3F3F3F"/>
                  </a:solidFill>
                </a:endParaRPr>
              </a:p>
              <a:p>
                <a:pPr marL="0" indent="0" algn="ctr" fontAlgn="auto">
                  <a:spcAft>
                    <a:spcPts val="0"/>
                  </a:spcAft>
                  <a:buNone/>
                </a:pPr>
                <a:endParaRPr lang="fr-FR" sz="1800" dirty="0" smtClean="0">
                  <a:solidFill>
                    <a:srgbClr val="3F3F3F"/>
                  </a:solidFill>
                </a:endParaRPr>
              </a:p>
              <a:p>
                <a:pPr marL="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800" b="0" i="1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p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18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80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fr-FR" sz="18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fr-FR" sz="1800" i="1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1800" b="0" i="0" smtClean="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b="0" i="1" smtClean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fr-FR" sz="180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800" i="1" smtClean="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80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a:rPr lang="fr-FR" sz="1800">
                                  <a:solidFill>
                                    <a:srgbClr val="3222F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800">
                              <a:solidFill>
                                <a:srgbClr val="3F3F3F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fr-FR" sz="1800" b="0" i="1" smtClean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fr-FR" sz="1800" b="0" i="1" smtClean="0">
                                  <a:solidFill>
                                    <a:srgbClr val="3F3F3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800" i="1">
                          <a:solidFill>
                            <a:srgbClr val="3F3F3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fr-FR" sz="1800" noProof="0" dirty="0" smtClean="0">
                  <a:solidFill>
                    <a:srgbClr val="3F3F3F"/>
                  </a:solidFill>
                </a:endParaRPr>
              </a:p>
            </p:txBody>
          </p:sp>
        </mc:Choice>
        <mc:Fallback xmlns="">
          <p:sp>
            <p:nvSpPr>
              <p:cNvPr id="56" name="Espace réservé du contenu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52553">
                <a:off x="5162918" y="4530444"/>
                <a:ext cx="3447375" cy="1464790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xfrm>
            <a:off x="8584406" y="6581051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CONTEXT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360" y="990414"/>
            <a:ext cx="1795979" cy="83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e 16"/>
          <p:cNvGrpSpPr/>
          <p:nvPr/>
        </p:nvGrpSpPr>
        <p:grpSpPr>
          <a:xfrm>
            <a:off x="137496" y="2433433"/>
            <a:ext cx="8468603" cy="2305556"/>
            <a:chOff x="115803" y="2573905"/>
            <a:chExt cx="8468603" cy="2305556"/>
          </a:xfrm>
        </p:grpSpPr>
        <p:sp>
          <p:nvSpPr>
            <p:cNvPr id="12" name="ZoneTexte 11"/>
            <p:cNvSpPr txBox="1"/>
            <p:nvPr/>
          </p:nvSpPr>
          <p:spPr>
            <a:xfrm>
              <a:off x="115803" y="2573905"/>
              <a:ext cx="58669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v"/>
              </a:pPr>
              <a:r>
                <a:rPr lang="fr-FR" sz="1600" dirty="0" smtClean="0"/>
                <a:t>Branch v8.17.X : </a:t>
              </a:r>
              <a:r>
                <a:rPr lang="fr-FR" sz="1600" dirty="0" smtClean="0">
                  <a:solidFill>
                    <a:schemeClr val="tx2"/>
                  </a:solidFill>
                </a:rPr>
                <a:t>AMITEX « Standard » (</a:t>
              </a:r>
              <a:r>
                <a:rPr lang="fr-FR" sz="1600" dirty="0" err="1" smtClean="0">
                  <a:solidFill>
                    <a:schemeClr val="tx2"/>
                  </a:solidFill>
                </a:rPr>
                <a:t>mechanics</a:t>
              </a:r>
              <a:r>
                <a:rPr lang="fr-FR" sz="1600" dirty="0" smtClean="0">
                  <a:solidFill>
                    <a:schemeClr val="tx2"/>
                  </a:solidFill>
                </a:rPr>
                <a:t>)</a:t>
              </a:r>
              <a:endParaRPr lang="en-GB" sz="1600" dirty="0">
                <a:solidFill>
                  <a:schemeClr val="tx2"/>
                </a:solidFill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089084" y="3137446"/>
              <a:ext cx="6495322" cy="1742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600" dirty="0"/>
                <a:t>S</a:t>
              </a:r>
              <a:r>
                <a:rPr lang="fr-FR" sz="1600" dirty="0" smtClean="0"/>
                <a:t>table version : bug corrections and minor modifications</a:t>
              </a:r>
            </a:p>
            <a:p>
              <a:pPr marL="285750" indent="-285750" algn="l">
                <a:buFont typeface="Wingdings" panose="05000000000000000000" pitchFamily="2" charset="2"/>
                <a:buChar char="Ø"/>
              </a:pPr>
              <a:endParaRPr lang="fr-FR" sz="1600" dirty="0"/>
            </a:p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600" dirty="0" smtClean="0"/>
                <a:t>Diffusion  :</a:t>
              </a:r>
            </a:p>
            <a:p>
              <a:pPr marL="742950" lvl="1" indent="-285750" algn="l">
                <a:buFont typeface="Wingdings" panose="05000000000000000000" pitchFamily="2" charset="2"/>
                <a:buChar char="§"/>
              </a:pPr>
              <a:r>
                <a:rPr lang="fr-FR" sz="1600" dirty="0">
                  <a:hlinkClick r:id="rId4"/>
                </a:rPr>
                <a:t>https://amitexfftp.github.io/AMITEX</a:t>
              </a:r>
              <a:r>
                <a:rPr lang="fr-FR" sz="1600" dirty="0" smtClean="0">
                  <a:hlinkClick r:id="rId4"/>
                </a:rPr>
                <a:t>/</a:t>
              </a:r>
              <a:endParaRPr lang="fr-FR" sz="1600" dirty="0" smtClean="0"/>
            </a:p>
            <a:p>
              <a:pPr marL="742950" lvl="1" indent="-285750" algn="l">
                <a:buFont typeface="Wingdings" panose="05000000000000000000" pitchFamily="2" charset="2"/>
                <a:buChar char="§"/>
              </a:pPr>
              <a:r>
                <a:rPr lang="fr-FR" sz="1600" dirty="0" err="1" smtClean="0"/>
                <a:t>Research</a:t>
              </a:r>
              <a:r>
                <a:rPr lang="fr-FR" sz="1600" dirty="0" smtClean="0"/>
                <a:t> and Education </a:t>
              </a:r>
              <a:r>
                <a:rPr lang="fr-FR" sz="1600" dirty="0" smtClean="0"/>
                <a:t>Licence  </a:t>
              </a:r>
              <a:endParaRPr lang="fr-FR" sz="1600" dirty="0" smtClean="0"/>
            </a:p>
            <a:p>
              <a:endParaRPr lang="en-GB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16078" y="4838855"/>
            <a:ext cx="8468328" cy="1696158"/>
            <a:chOff x="115803" y="5147705"/>
            <a:chExt cx="8468328" cy="1696158"/>
          </a:xfrm>
        </p:grpSpPr>
        <p:sp>
          <p:nvSpPr>
            <p:cNvPr id="34" name="ZoneTexte 33"/>
            <p:cNvSpPr txBox="1"/>
            <p:nvPr/>
          </p:nvSpPr>
          <p:spPr>
            <a:xfrm>
              <a:off x="115803" y="5147705"/>
              <a:ext cx="48856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v"/>
              </a:pPr>
              <a:r>
                <a:rPr lang="fr-FR" sz="1600" dirty="0" smtClean="0"/>
                <a:t>Branch master : </a:t>
              </a:r>
              <a:r>
                <a:rPr lang="fr-FR" sz="1600" dirty="0" err="1" smtClean="0"/>
                <a:t>developments</a:t>
              </a:r>
              <a:r>
                <a:rPr lang="fr-FR" sz="1600" dirty="0" smtClean="0"/>
                <a:t> in </a:t>
              </a:r>
              <a:r>
                <a:rPr lang="fr-FR" sz="1600" dirty="0" err="1" smtClean="0"/>
                <a:t>progress</a:t>
              </a:r>
              <a:endParaRPr lang="en-GB" sz="1600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088809" y="5668157"/>
              <a:ext cx="6495322" cy="1175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600" dirty="0" smtClean="0"/>
                <a:t>Major modifications or new </a:t>
              </a:r>
              <a:r>
                <a:rPr lang="fr-FR" sz="1600" dirty="0" err="1" smtClean="0"/>
                <a:t>functionalities</a:t>
              </a:r>
              <a:r>
                <a:rPr lang="fr-FR" sz="1600" dirty="0" smtClean="0"/>
                <a:t> for </a:t>
              </a:r>
              <a:r>
                <a:rPr lang="fr-FR" sz="1600" dirty="0" err="1" smtClean="0">
                  <a:solidFill>
                    <a:schemeClr val="tx2"/>
                  </a:solidFill>
                </a:rPr>
                <a:t>mechanics</a:t>
              </a:r>
              <a:endParaRPr lang="fr-FR" sz="1600" dirty="0" smtClean="0">
                <a:solidFill>
                  <a:schemeClr val="tx2"/>
                </a:solidFill>
              </a:endParaRPr>
            </a:p>
            <a:p>
              <a:pPr marL="285750" indent="-285750" algn="l">
                <a:buFont typeface="Wingdings" panose="05000000000000000000" pitchFamily="2" charset="2"/>
                <a:buChar char="Ø"/>
              </a:pPr>
              <a:endParaRPr lang="fr-FR" sz="1600" dirty="0" smtClean="0"/>
            </a:p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600" dirty="0" err="1" smtClean="0"/>
                <a:t>Trunk</a:t>
              </a:r>
              <a:r>
                <a:rPr lang="fr-FR" sz="1600" dirty="0" smtClean="0"/>
                <a:t> </a:t>
              </a:r>
              <a:r>
                <a:rPr lang="fr-FR" sz="1600" dirty="0"/>
                <a:t>for </a:t>
              </a:r>
              <a:r>
                <a:rPr lang="fr-FR" sz="1600" dirty="0">
                  <a:solidFill>
                    <a:schemeClr val="tx2"/>
                  </a:solidFill>
                </a:rPr>
                <a:t>AMITEX « extensions </a:t>
              </a:r>
              <a:r>
                <a:rPr lang="fr-FR" sz="1600" dirty="0" smtClean="0">
                  <a:solidFill>
                    <a:schemeClr val="tx2"/>
                  </a:solidFill>
                </a:rPr>
                <a:t>»</a:t>
              </a:r>
              <a:r>
                <a:rPr lang="en-GB" sz="1600" dirty="0" smtClean="0">
                  <a:solidFill>
                    <a:schemeClr val="tx2"/>
                  </a:solidFill>
                </a:rPr>
                <a:t> </a:t>
              </a:r>
              <a:r>
                <a:rPr lang="en-GB" sz="1600" dirty="0" smtClean="0"/>
                <a:t>(</a:t>
              </a:r>
              <a:r>
                <a:rPr lang="fr-FR" sz="1600" dirty="0" err="1" smtClean="0"/>
                <a:t>coupling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with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other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physics</a:t>
              </a:r>
              <a:r>
                <a:rPr lang="fr-FR" sz="1600" dirty="0" smtClean="0"/>
                <a:t> or codes)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70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2186735" y="1628800"/>
                <a:ext cx="6616555" cy="2406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CONTEXT 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Multiscale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modeling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Calibri" panose="020F0502020204030204" pitchFamily="34" charset="0"/>
                      </a:rPr>
                      <m:t>&amp;</m:t>
                    </m:r>
                  </m:oMath>
                </a14:m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FFT-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based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solvers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(</a:t>
                </a:r>
                <a:r>
                  <a:rPr lang="fr-FR" sz="1600" dirty="0" err="1" smtClean="0"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algn="l"/>
                <a:endParaRPr lang="fr-FR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          - « standard » (</a:t>
                </a:r>
                <a:r>
                  <a:rPr lang="fr-FR" sz="1600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mechanics</a:t>
                </a:r>
                <a:r>
                  <a:rPr lang="fr-FR" sz="1600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ea typeface="Verdan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endParaRPr lang="fr-FR" sz="1600" dirty="0" smtClean="0"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           - « extensions »</a:t>
                </a:r>
              </a:p>
              <a:p>
                <a:pPr algn="l"/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285750" indent="-285750" algn="l">
                  <a:buFont typeface="Wingdings" panose="05000000000000000000" pitchFamily="2" charset="2"/>
                  <a:buChar char="q"/>
                </a:pPr>
                <a:r>
                  <a:rPr lang="fr-FR" sz="1600" dirty="0" smtClean="0">
                    <a:ea typeface="Verdana" panose="020B0604030504040204" pitchFamily="34" charset="0"/>
                    <a:cs typeface="Calibri" panose="020F0502020204030204" pitchFamily="34" charset="0"/>
                  </a:rPr>
                  <a:t>CONCLUSIONS</a:t>
                </a:r>
                <a:endParaRPr lang="en-GB" sz="1600" dirty="0">
                  <a:ea typeface="Verdan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735" y="1628800"/>
                <a:ext cx="6616555" cy="2406813"/>
              </a:xfrm>
              <a:prstGeom prst="rect">
                <a:avLst/>
              </a:prstGeom>
              <a:blipFill>
                <a:blip r:embed="rId3"/>
                <a:stretch>
                  <a:fillRect l="-369" t="-759" b="-22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770" y="2483895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8" name="Picture 2" descr="http://www.maisondelasimulation.fr/projects/amitex/general/_build/html/_static/amite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770" y="3113965"/>
            <a:ext cx="884800" cy="4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865641" y="2897616"/>
                <a:ext cx="2925325" cy="2850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User interface </a:t>
                </a: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UMAT (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111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 smtClean="0">
                    <a:solidFill>
                      <a:srgbClr val="FF1111"/>
                    </a:solidFill>
                  </a:rPr>
                  <a:t> MFRONT) compatibility</a:t>
                </a: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HPP-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Finite</a:t>
                </a:r>
                <a:r>
                  <a:rPr lang="fr-FR" sz="1400" dirty="0" smtClean="0">
                    <a:solidFill>
                      <a:srgbClr val="FF1111"/>
                    </a:solidFill>
                  </a:rPr>
                  <a:t> 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Strains</a:t>
                </a:r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err="1" smtClean="0">
                    <a:solidFill>
                      <a:srgbClr val="FF1111"/>
                    </a:solidFill>
                  </a:rPr>
                  <a:t>Discrete</a:t>
                </a:r>
                <a:r>
                  <a:rPr lang="fr-FR" sz="1400" dirty="0" smtClean="0">
                    <a:solidFill>
                      <a:srgbClr val="FF1111"/>
                    </a:solidFill>
                  </a:rPr>
                  <a:t> Green 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Operator</a:t>
                </a:r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Convergence 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Acceleration</a:t>
                </a:r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Composite 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voxels</a:t>
                </a:r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err="1" smtClean="0">
                    <a:solidFill>
                      <a:srgbClr val="FF1111"/>
                    </a:solidFill>
                  </a:rPr>
                  <a:t>Boundary</a:t>
                </a:r>
                <a:r>
                  <a:rPr lang="fr-FR" sz="1400" dirty="0" smtClean="0">
                    <a:solidFill>
                      <a:srgbClr val="FF1111"/>
                    </a:solidFill>
                  </a:rPr>
                  <a:t> conditions</a:t>
                </a: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HPC – </a:t>
                </a:r>
                <a:r>
                  <a:rPr lang="fr-FR" sz="1400" dirty="0" err="1" smtClean="0">
                    <a:solidFill>
                      <a:srgbClr val="FF1111"/>
                    </a:solidFill>
                  </a:rPr>
                  <a:t>scalability</a:t>
                </a:r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algn="l"/>
                <a:endParaRPr lang="fr-FR" sz="1400" dirty="0" smtClean="0">
                  <a:solidFill>
                    <a:srgbClr val="FF1111"/>
                  </a:solidFill>
                </a:endParaRPr>
              </a:p>
              <a:p>
                <a:pPr marL="171450" indent="-171450" algn="l">
                  <a:buFont typeface="Wingdings" panose="05000000000000000000" pitchFamily="2" charset="2"/>
                  <a:buChar char="§"/>
                </a:pPr>
                <a:r>
                  <a:rPr lang="fr-FR" sz="1400" dirty="0" smtClean="0">
                    <a:solidFill>
                      <a:srgbClr val="FF1111"/>
                    </a:solidFill>
                  </a:rPr>
                  <a:t>Applications</a:t>
                </a: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41" y="2897616"/>
                <a:ext cx="2925325" cy="2850011"/>
              </a:xfrm>
              <a:prstGeom prst="rect">
                <a:avLst/>
              </a:prstGeom>
              <a:blipFill>
                <a:blip r:embed="rId5"/>
                <a:stretch>
                  <a:fillRect l="-208" t="-214" b="-12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/>
          <p:cNvCxnSpPr/>
          <p:nvPr/>
        </p:nvCxnSpPr>
        <p:spPr>
          <a:xfrm>
            <a:off x="5876069" y="2832206"/>
            <a:ext cx="0" cy="296227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35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77293" y="99873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ea typeface="Verdana" panose="020B0604030504040204" pitchFamily="34" charset="0"/>
                <a:cs typeface="Calibri" panose="020F0502020204030204" pitchFamily="34" charset="0"/>
              </a:rPr>
              <a:t>« Versatile » user interface </a:t>
            </a:r>
            <a:endParaRPr lang="en-GB" sz="1400" b="1" i="1" dirty="0"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07860" y="6492875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41630" y="1631401"/>
            <a:ext cx="7020780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 err="1" smtClean="0"/>
              <a:t>mpirun</a:t>
            </a:r>
            <a:r>
              <a:rPr lang="fr-FR" sz="1400" dirty="0" smtClean="0"/>
              <a:t> (-</a:t>
            </a:r>
            <a:r>
              <a:rPr lang="fr-FR" sz="1400" dirty="0" err="1"/>
              <a:t>np</a:t>
            </a:r>
            <a:r>
              <a:rPr lang="fr-FR" sz="1400" dirty="0"/>
              <a:t> </a:t>
            </a:r>
            <a:r>
              <a:rPr lang="fr-FR" sz="1400" dirty="0" smtClean="0"/>
              <a:t>n) </a:t>
            </a:r>
            <a:r>
              <a:rPr lang="fr-FR" sz="1400" dirty="0" err="1"/>
              <a:t>amitex_fftp</a:t>
            </a:r>
            <a:r>
              <a:rPr lang="fr-FR" sz="1400" dirty="0"/>
              <a:t>  </a:t>
            </a:r>
            <a:r>
              <a:rPr lang="fr-FR" sz="1400" dirty="0" smtClean="0"/>
              <a:t>	</a:t>
            </a:r>
            <a:r>
              <a:rPr lang="fr-FR" sz="1400" dirty="0" smtClean="0">
                <a:solidFill>
                  <a:schemeClr val="accent4"/>
                </a:solidFill>
              </a:rPr>
              <a:t>-</a:t>
            </a:r>
            <a:r>
              <a:rPr lang="fr-FR" sz="1400" dirty="0">
                <a:solidFill>
                  <a:schemeClr val="accent4"/>
                </a:solidFill>
              </a:rPr>
              <a:t>nm &lt;</a:t>
            </a:r>
            <a:r>
              <a:rPr lang="fr-FR" sz="1400" dirty="0" err="1">
                <a:solidFill>
                  <a:schemeClr val="accent4"/>
                </a:solidFill>
              </a:rPr>
              <a:t>num_mat.vtk</a:t>
            </a:r>
            <a:r>
              <a:rPr lang="fr-FR" sz="1400" dirty="0">
                <a:solidFill>
                  <a:schemeClr val="accent4"/>
                </a:solidFill>
              </a:rPr>
              <a:t>&gt; </a:t>
            </a:r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nz</a:t>
            </a:r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&lt;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num_zone.vtk</a:t>
            </a:r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&gt;</a:t>
            </a:r>
          </a:p>
          <a:p>
            <a:pPr algn="l"/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	</a:t>
            </a:r>
            <a:r>
              <a:rPr lang="fr-FR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fr-FR" sz="1400" dirty="0" smtClean="0">
                <a:solidFill>
                  <a:srgbClr val="3222FE"/>
                </a:solidFill>
              </a:rPr>
              <a:t>-</a:t>
            </a:r>
            <a:r>
              <a:rPr lang="fr-FR" sz="1400" dirty="0">
                <a:solidFill>
                  <a:srgbClr val="3222FE"/>
                </a:solidFill>
              </a:rPr>
              <a:t>a &lt;algo.xml&gt; </a:t>
            </a:r>
            <a:r>
              <a:rPr lang="fr-FR" sz="1400" dirty="0">
                <a:solidFill>
                  <a:srgbClr val="2DFD23"/>
                </a:solidFill>
              </a:rPr>
              <a:t>-c &lt;load.xml&gt; </a:t>
            </a:r>
            <a:r>
              <a:rPr lang="fr-FR" sz="1400" dirty="0">
                <a:solidFill>
                  <a:srgbClr val="FF1111"/>
                </a:solidFill>
              </a:rPr>
              <a:t>-m &lt;mat.xml&gt; </a:t>
            </a:r>
            <a:endParaRPr lang="fr-FR" sz="1400" dirty="0" smtClean="0">
              <a:solidFill>
                <a:srgbClr val="FF1111"/>
              </a:solidFill>
            </a:endParaRPr>
          </a:p>
          <a:p>
            <a:pPr algn="l"/>
            <a:r>
              <a:rPr lang="fr-FR" sz="1400" dirty="0" smtClean="0">
                <a:solidFill>
                  <a:srgbClr val="FF1111"/>
                </a:solidFill>
              </a:rPr>
              <a:t>	</a:t>
            </a:r>
            <a:r>
              <a:rPr lang="fr-FR" sz="1400" dirty="0">
                <a:solidFill>
                  <a:srgbClr val="FF1111"/>
                </a:solidFill>
              </a:rPr>
              <a:t>	</a:t>
            </a:r>
            <a:r>
              <a:rPr lang="fr-FR" sz="1400" dirty="0" smtClean="0">
                <a:solidFill>
                  <a:srgbClr val="FF1111"/>
                </a:solidFill>
              </a:rPr>
              <a:t>	</a:t>
            </a:r>
            <a:r>
              <a:rPr lang="fr-FR" sz="1400" dirty="0" smtClean="0"/>
              <a:t>-</a:t>
            </a:r>
            <a:r>
              <a:rPr lang="fr-FR" sz="1400" dirty="0"/>
              <a:t>s &lt;output</a:t>
            </a:r>
            <a:r>
              <a:rPr lang="fr-FR" sz="1400" dirty="0" smtClean="0"/>
              <a:t>&gt;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06515" y="2708920"/>
                <a:ext cx="8820980" cy="824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Ø"/>
                </a:pPr>
                <a:r>
                  <a:rPr lang="fr-FR" sz="1400" b="1" dirty="0" smtClean="0"/>
                  <a:t>Input files   </a:t>
                </a:r>
              </a:p>
              <a:p>
                <a:pPr algn="l"/>
                <a:r>
                  <a:rPr lang="fr-FR" sz="1400" dirty="0" smtClean="0"/>
                  <a:t>	</a:t>
                </a:r>
                <a:r>
                  <a:rPr lang="fr-FR" sz="1400" dirty="0" err="1"/>
                  <a:t>v</a:t>
                </a:r>
                <a:r>
                  <a:rPr lang="fr-FR" sz="1400" dirty="0" err="1" smtClean="0"/>
                  <a:t>tk</a:t>
                </a:r>
                <a:r>
                  <a:rPr lang="fr-FR" sz="1400" dirty="0" smtClean="0"/>
                  <a:t> files (3D images) 	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 smtClean="0"/>
                  <a:t> microstructure description (</a:t>
                </a:r>
                <a:r>
                  <a:rPr lang="fr-FR" sz="1400" dirty="0" err="1" smtClean="0"/>
                  <a:t>geometry</a:t>
                </a:r>
                <a:r>
                  <a:rPr lang="fr-FR" sz="1400" dirty="0" smtClean="0"/>
                  <a:t>)</a:t>
                </a:r>
              </a:p>
              <a:p>
                <a:pPr algn="l"/>
                <a:r>
                  <a:rPr lang="fr-FR" sz="1400" dirty="0"/>
                  <a:t>	</a:t>
                </a:r>
                <a:r>
                  <a:rPr lang="fr-FR" sz="1400" dirty="0" smtClean="0"/>
                  <a:t>.</a:t>
                </a:r>
                <a:r>
                  <a:rPr lang="fr-FR" sz="1400" dirty="0" err="1" smtClean="0"/>
                  <a:t>xml</a:t>
                </a:r>
                <a:r>
                  <a:rPr lang="fr-FR" sz="1400" dirty="0" smtClean="0"/>
                  <a:t> files 			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err="1" smtClean="0"/>
                  <a:t>material</a:t>
                </a:r>
                <a:r>
                  <a:rPr lang="fr-FR" sz="1400" dirty="0" smtClean="0"/>
                  <a:t>, </a:t>
                </a:r>
                <a:r>
                  <a:rPr lang="fr-FR" sz="1400" dirty="0" err="1" smtClean="0"/>
                  <a:t>loading</a:t>
                </a:r>
                <a:r>
                  <a:rPr lang="fr-FR" sz="1400" dirty="0" smtClean="0"/>
                  <a:t> &amp; output, and </a:t>
                </a:r>
                <a:r>
                  <a:rPr lang="fr-FR" sz="1400" dirty="0" err="1" smtClean="0"/>
                  <a:t>algorithm</a:t>
                </a:r>
                <a:r>
                  <a:rPr lang="fr-FR" sz="1400" dirty="0" smtClean="0"/>
                  <a:t> </a:t>
                </a:r>
                <a:r>
                  <a:rPr lang="fr-FR" sz="1400" dirty="0" err="1" smtClean="0"/>
                  <a:t>definition</a:t>
                </a:r>
                <a:endParaRPr lang="en-GB" sz="14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15" y="2708920"/>
                <a:ext cx="8820980" cy="824841"/>
              </a:xfrm>
              <a:prstGeom prst="rect">
                <a:avLst/>
              </a:prstGeom>
              <a:blipFill>
                <a:blip r:embed="rId3"/>
                <a:stretch>
                  <a:fillRect l="-138" t="-735" b="-66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206515" y="3856856"/>
                <a:ext cx="8403483" cy="824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l">
                  <a:buFont typeface="Wingdings" panose="05000000000000000000" pitchFamily="2" charset="2"/>
                  <a:buChar char="Ø"/>
                </a:pPr>
                <a:r>
                  <a:rPr lang="fr-FR" sz="1400" b="1" dirty="0" smtClean="0"/>
                  <a:t>Output files (</a:t>
                </a:r>
                <a:r>
                  <a:rPr lang="fr-FR" sz="1400" b="1" dirty="0" err="1" smtClean="0"/>
                  <a:t>finely</a:t>
                </a:r>
                <a:r>
                  <a:rPr lang="fr-FR" sz="1400" b="1" dirty="0" smtClean="0"/>
                  <a:t> </a:t>
                </a:r>
                <a:r>
                  <a:rPr lang="fr-FR" sz="1400" b="1" dirty="0" err="1" smtClean="0"/>
                  <a:t>tunable</a:t>
                </a:r>
                <a:r>
                  <a:rPr lang="fr-FR" sz="1400" b="1" dirty="0" smtClean="0"/>
                  <a:t>)   </a:t>
                </a:r>
              </a:p>
              <a:p>
                <a:pPr algn="l"/>
                <a:r>
                  <a:rPr lang="fr-FR" sz="1400" dirty="0" smtClean="0"/>
                  <a:t>	</a:t>
                </a:r>
                <a:r>
                  <a:rPr lang="fr-FR" sz="1400" dirty="0" err="1"/>
                  <a:t>v</a:t>
                </a:r>
                <a:r>
                  <a:rPr lang="fr-FR" sz="1400" dirty="0" err="1" smtClean="0"/>
                  <a:t>tk</a:t>
                </a:r>
                <a:r>
                  <a:rPr lang="fr-FR" sz="1400" dirty="0" smtClean="0"/>
                  <a:t> files (3D images) 	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 smtClean="0"/>
                  <a:t> stress, </a:t>
                </a:r>
                <a:r>
                  <a:rPr lang="fr-FR" sz="1400" dirty="0" err="1" smtClean="0"/>
                  <a:t>strain</a:t>
                </a:r>
                <a:r>
                  <a:rPr lang="fr-FR" sz="1400" dirty="0" smtClean="0"/>
                  <a:t>, </a:t>
                </a:r>
                <a:r>
                  <a:rPr lang="fr-FR" sz="1400" dirty="0" err="1" smtClean="0"/>
                  <a:t>internal</a:t>
                </a:r>
                <a:r>
                  <a:rPr lang="fr-FR" sz="1400" dirty="0" smtClean="0"/>
                  <a:t> variables </a:t>
                </a:r>
                <a:r>
                  <a:rPr lang="fr-FR" sz="1400" dirty="0" err="1" smtClean="0"/>
                  <a:t>fields</a:t>
                </a:r>
                <a:endParaRPr lang="fr-FR" sz="1400" dirty="0" smtClean="0"/>
              </a:p>
              <a:p>
                <a:pPr algn="l"/>
                <a:r>
                  <a:rPr lang="fr-FR" sz="1400" dirty="0"/>
                  <a:t>	</a:t>
                </a:r>
                <a:r>
                  <a:rPr lang="fr-FR" sz="1400" dirty="0" err="1" smtClean="0"/>
                  <a:t>text</a:t>
                </a:r>
                <a:r>
                  <a:rPr lang="fr-FR" sz="1400" dirty="0" smtClean="0"/>
                  <a:t> files 			</a:t>
                </a:r>
                <a14:m>
                  <m:oMath xmlns:m="http://schemas.openxmlformats.org/officeDocument/2006/math">
                    <m:r>
                      <a:rPr lang="fr-FR" sz="14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400" dirty="0"/>
                  <a:t> </a:t>
                </a:r>
                <a:r>
                  <a:rPr lang="fr-FR" sz="1400" dirty="0" err="1" smtClean="0"/>
                  <a:t>average</a:t>
                </a:r>
                <a:r>
                  <a:rPr lang="fr-FR" sz="1400" dirty="0"/>
                  <a:t> </a:t>
                </a:r>
                <a:r>
                  <a:rPr lang="fr-FR" sz="1400" dirty="0" smtClean="0"/>
                  <a:t>and </a:t>
                </a:r>
                <a:r>
                  <a:rPr lang="fr-FR" sz="1400" dirty="0" err="1" smtClean="0"/>
                  <a:t>std</a:t>
                </a:r>
                <a:r>
                  <a:rPr lang="fr-FR" sz="1400" dirty="0" smtClean="0"/>
                  <a:t> (on </a:t>
                </a:r>
                <a:r>
                  <a:rPr lang="fr-FR" sz="1400" dirty="0" err="1" smtClean="0"/>
                  <a:t>cell</a:t>
                </a:r>
                <a:r>
                  <a:rPr lang="fr-FR" sz="1400" dirty="0" smtClean="0"/>
                  <a:t>, on </a:t>
                </a:r>
                <a:r>
                  <a:rPr lang="fr-FR" sz="1400" dirty="0" err="1" smtClean="0"/>
                  <a:t>material</a:t>
                </a:r>
                <a:r>
                  <a:rPr lang="fr-FR" sz="1400" dirty="0" smtClean="0"/>
                  <a:t>, on zone)</a:t>
                </a:r>
                <a:endParaRPr lang="en-GB" sz="14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15" y="3856856"/>
                <a:ext cx="8403483" cy="824841"/>
              </a:xfrm>
              <a:prstGeom prst="rect">
                <a:avLst/>
              </a:prstGeom>
              <a:blipFill>
                <a:blip r:embed="rId4"/>
                <a:stretch>
                  <a:fillRect l="-145" t="-148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e 6"/>
          <p:cNvGrpSpPr/>
          <p:nvPr/>
        </p:nvGrpSpPr>
        <p:grpSpPr>
          <a:xfrm>
            <a:off x="77293" y="5274124"/>
            <a:ext cx="8905197" cy="1086610"/>
            <a:chOff x="77293" y="5274124"/>
            <a:chExt cx="8905197" cy="1086610"/>
          </a:xfrm>
        </p:grpSpPr>
        <p:grpSp>
          <p:nvGrpSpPr>
            <p:cNvPr id="4" name="Groupe 3"/>
            <p:cNvGrpSpPr/>
            <p:nvPr/>
          </p:nvGrpSpPr>
          <p:grpSpPr>
            <a:xfrm>
              <a:off x="77293" y="5274124"/>
              <a:ext cx="3015569" cy="409767"/>
              <a:chOff x="296525" y="5319210"/>
              <a:chExt cx="3015569" cy="409767"/>
            </a:xfrm>
          </p:grpSpPr>
          <p:sp>
            <p:nvSpPr>
              <p:cNvPr id="3" name="ZoneTexte 2"/>
              <p:cNvSpPr txBox="1"/>
              <p:nvPr/>
            </p:nvSpPr>
            <p:spPr>
              <a:xfrm>
                <a:off x="296525" y="5319210"/>
                <a:ext cx="3015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fr-FR" sz="1800" b="1" dirty="0" smtClean="0"/>
                  <a:t>How to </a:t>
                </a:r>
                <a:r>
                  <a:rPr lang="fr-FR" sz="1800" b="1" dirty="0" err="1" smtClean="0"/>
                  <a:t>learn</a:t>
                </a:r>
                <a:r>
                  <a:rPr lang="fr-FR" sz="1800" b="1" dirty="0" smtClean="0"/>
                  <a:t>            ? </a:t>
                </a:r>
                <a:endParaRPr lang="en-GB" sz="1800" b="1" dirty="0"/>
              </a:p>
            </p:txBody>
          </p:sp>
          <p:pic>
            <p:nvPicPr>
              <p:cNvPr id="27" name="Picture 2" descr="http://www.maisondelasimulation.fr/projects/amitex/general/_build/html/_static/amitex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071" y="5379173"/>
                <a:ext cx="749226" cy="349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ZoneTexte 27"/>
            <p:cNvSpPr txBox="1"/>
            <p:nvPr/>
          </p:nvSpPr>
          <p:spPr>
            <a:xfrm>
              <a:off x="206516" y="5794425"/>
              <a:ext cx="8775974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400" b="1" dirty="0" err="1" smtClean="0"/>
                <a:t>User’s</a:t>
              </a:r>
              <a:r>
                <a:rPr lang="fr-FR" sz="1400" b="1" dirty="0"/>
                <a:t> guide : </a:t>
              </a:r>
              <a:r>
                <a:rPr lang="fr-FR" sz="1400" b="1" dirty="0" smtClean="0">
                  <a:hlinkClick r:id="rId6"/>
                </a:rPr>
                <a:t>amitexfftp.github.io/AMITEX/</a:t>
              </a:r>
              <a:r>
                <a:rPr lang="fr-FR" sz="1400" b="1" dirty="0" err="1" smtClean="0">
                  <a:hlinkClick r:id="rId6"/>
                </a:rPr>
                <a:t>user_guide</a:t>
              </a:r>
              <a:r>
                <a:rPr lang="fr-FR" sz="1400" b="1" dirty="0" smtClean="0">
                  <a:hlinkClick r:id="rId6"/>
                </a:rPr>
                <a:t>/to_begin.html</a:t>
              </a:r>
              <a:r>
                <a:rPr lang="fr-FR" sz="1400" b="1" dirty="0" smtClean="0"/>
                <a:t> </a:t>
              </a:r>
            </a:p>
            <a:p>
              <a:pPr marL="285750" indent="-285750" algn="l">
                <a:buFont typeface="Wingdings" panose="05000000000000000000" pitchFamily="2" charset="2"/>
                <a:buChar char="Ø"/>
              </a:pPr>
              <a:r>
                <a:rPr lang="fr-FR" sz="1400" b="1" dirty="0" smtClean="0"/>
                <a:t>Training session </a:t>
              </a:r>
              <a:r>
                <a:rPr lang="fr-FR" sz="1400" b="1" dirty="0" err="1" smtClean="0"/>
                <a:t>download</a:t>
              </a:r>
              <a:r>
                <a:rPr lang="fr-FR" sz="1400" b="1" dirty="0" smtClean="0"/>
                <a:t> : </a:t>
              </a:r>
              <a:r>
                <a:rPr lang="fr-FR" sz="1400" b="1" dirty="0" smtClean="0">
                  <a:hlinkClick r:id="rId7"/>
                </a:rPr>
                <a:t>amitexfftp.github.io/AMITEX/</a:t>
              </a:r>
              <a:r>
                <a:rPr lang="fr-FR" sz="1400" b="1" dirty="0" err="1" smtClean="0">
                  <a:hlinkClick r:id="rId7"/>
                </a:rPr>
                <a:t>general</a:t>
              </a:r>
              <a:r>
                <a:rPr lang="fr-FR" sz="1400" b="1" dirty="0" smtClean="0">
                  <a:hlinkClick r:id="rId7"/>
                </a:rPr>
                <a:t>/download.html</a:t>
              </a:r>
              <a:r>
                <a:rPr lang="fr-FR" sz="1400" b="1" dirty="0" smtClean="0"/>
                <a:t> 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07860" y="6492875"/>
            <a:ext cx="1119187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|  PAGE </a:t>
            </a:r>
            <a:fld id="{88D4C954-7C9F-43FE-9973-185D204DCB3B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331640" y="193317"/>
            <a:ext cx="5040560" cy="70641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AMITEX « Standard »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94453" y="1596608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1800" u="sng" dirty="0" smtClean="0">
                <a:solidFill>
                  <a:prstClr val="black"/>
                </a:solidFill>
                <a:latin typeface="Arial"/>
                <a:cs typeface="+mn-cs"/>
              </a:rPr>
              <a:t>User defined behaviors</a:t>
            </a:r>
            <a:r>
              <a:rPr lang="pt-BR" sz="1800" dirty="0" smtClean="0">
                <a:solidFill>
                  <a:prstClr val="black"/>
                </a:solidFill>
                <a:latin typeface="Arial"/>
                <a:cs typeface="+mn-cs"/>
              </a:rPr>
              <a:t>	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194765" y="2103305"/>
            <a:ext cx="8949235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400" dirty="0"/>
              <a:t>	</a:t>
            </a:r>
            <a:r>
              <a:rPr lang="fr-FR" sz="1400" dirty="0" smtClean="0"/>
              <a:t>UMAT format 	   </a:t>
            </a:r>
            <a:r>
              <a:rPr lang="fr-FR" sz="1400" dirty="0" smtClean="0">
                <a:solidFill>
                  <a:schemeClr val="tx2"/>
                </a:solidFill>
              </a:rPr>
              <a:t>compatibility </a:t>
            </a:r>
            <a:r>
              <a:rPr lang="fr-FR" sz="1400" dirty="0" err="1" smtClean="0">
                <a:solidFill>
                  <a:schemeClr val="tx2"/>
                </a:solidFill>
              </a:rPr>
              <a:t>with</a:t>
            </a:r>
            <a:r>
              <a:rPr lang="fr-FR" sz="1400" dirty="0" smtClean="0">
                <a:solidFill>
                  <a:schemeClr val="tx2"/>
                </a:solidFill>
              </a:rPr>
              <a:t> </a:t>
            </a:r>
            <a:r>
              <a:rPr lang="fr-FR" sz="1400" dirty="0" smtClean="0">
                <a:solidFill>
                  <a:schemeClr val="tx2"/>
                </a:solidFill>
              </a:rPr>
              <a:t>ABAQUS</a:t>
            </a:r>
          </a:p>
          <a:p>
            <a:pPr algn="l"/>
            <a:endParaRPr lang="fr-FR" sz="14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400" b="1" dirty="0" smtClean="0"/>
              <a:t>Write</a:t>
            </a:r>
            <a:r>
              <a:rPr lang="fr-FR" sz="1400" dirty="0" smtClean="0"/>
              <a:t> </a:t>
            </a:r>
            <a:r>
              <a:rPr lang="fr-FR" sz="1400" dirty="0" err="1" smtClean="0"/>
              <a:t>your</a:t>
            </a:r>
            <a:r>
              <a:rPr lang="fr-FR" sz="1400" dirty="0" smtClean="0"/>
              <a:t> </a:t>
            </a:r>
            <a:r>
              <a:rPr lang="fr-FR" sz="1400" dirty="0" err="1" smtClean="0"/>
              <a:t>own</a:t>
            </a:r>
            <a:r>
              <a:rPr lang="fr-FR" sz="1400" dirty="0" smtClean="0"/>
              <a:t> </a:t>
            </a:r>
            <a:r>
              <a:rPr lang="fr-FR" sz="1400" b="1" dirty="0" err="1" smtClean="0"/>
              <a:t>behavior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function</a:t>
            </a:r>
            <a:r>
              <a:rPr lang="fr-FR" sz="1400" b="1" dirty="0" smtClean="0"/>
              <a:t> </a:t>
            </a:r>
            <a:r>
              <a:rPr lang="fr-FR" sz="1400" dirty="0" err="1" smtClean="0"/>
              <a:t>following</a:t>
            </a:r>
            <a:r>
              <a:rPr lang="fr-FR" sz="1400" dirty="0" smtClean="0"/>
              <a:t> the </a:t>
            </a:r>
            <a:r>
              <a:rPr lang="fr-FR" sz="1400" b="1" dirty="0" smtClean="0"/>
              <a:t>UMAT format </a:t>
            </a:r>
            <a:r>
              <a:rPr lang="fr-FR" sz="1400" dirty="0" smtClean="0"/>
              <a:t>(i.e. </a:t>
            </a:r>
            <a:r>
              <a:rPr lang="fr-FR" sz="1400" i="1" u="sng" dirty="0" smtClean="0"/>
              <a:t>my_own_umat.f90</a:t>
            </a:r>
            <a:r>
              <a:rPr lang="fr-FR" sz="1400" dirty="0" smtClean="0"/>
              <a:t>)</a:t>
            </a:r>
          </a:p>
          <a:p>
            <a:pPr algn="l"/>
            <a:endParaRPr lang="fr-FR" sz="1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400" b="1" dirty="0" smtClean="0"/>
              <a:t>Compile</a:t>
            </a:r>
            <a:r>
              <a:rPr lang="fr-FR" sz="1400" dirty="0" smtClean="0"/>
              <a:t> and store the </a:t>
            </a:r>
            <a:r>
              <a:rPr lang="fr-FR" sz="1400" dirty="0" err="1" smtClean="0"/>
              <a:t>function</a:t>
            </a:r>
            <a:r>
              <a:rPr lang="fr-FR" sz="1400" dirty="0" smtClean="0"/>
              <a:t> in a </a:t>
            </a:r>
            <a:r>
              <a:rPr lang="fr-FR" sz="1400" b="1" dirty="0" err="1" smtClean="0"/>
              <a:t>dynamic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library</a:t>
            </a:r>
            <a:r>
              <a:rPr lang="fr-FR" sz="1400" b="1" dirty="0" smtClean="0"/>
              <a:t> </a:t>
            </a:r>
            <a:r>
              <a:rPr lang="fr-FR" sz="1400" dirty="0" smtClean="0"/>
              <a:t>(i.e. </a:t>
            </a:r>
            <a:r>
              <a:rPr lang="fr-FR" sz="1400" i="1" u="sng" dirty="0" smtClean="0"/>
              <a:t>libUmat.so</a:t>
            </a:r>
            <a:r>
              <a:rPr lang="fr-FR" sz="1400" dirty="0" smtClean="0"/>
              <a:t>)</a:t>
            </a:r>
          </a:p>
          <a:p>
            <a:pPr algn="l"/>
            <a:endParaRPr lang="fr-FR" sz="1400" dirty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fr-FR" sz="1400" dirty="0" err="1" smtClean="0"/>
              <a:t>Inform</a:t>
            </a:r>
            <a:r>
              <a:rPr lang="fr-FR" sz="1400" dirty="0" smtClean="0"/>
              <a:t> mate.xml </a:t>
            </a:r>
            <a:r>
              <a:rPr lang="fr-FR" sz="1400" dirty="0" smtClean="0"/>
              <a:t>file</a:t>
            </a:r>
            <a:endParaRPr lang="fr-FR" sz="1400" dirty="0" smtClean="0"/>
          </a:p>
        </p:txBody>
      </p:sp>
      <p:sp>
        <p:nvSpPr>
          <p:cNvPr id="45" name="Flèche droite 44"/>
          <p:cNvSpPr/>
          <p:nvPr/>
        </p:nvSpPr>
        <p:spPr>
          <a:xfrm>
            <a:off x="2521634" y="2194486"/>
            <a:ext cx="540060" cy="180020"/>
          </a:xfrm>
          <a:prstGeom prst="rightArrow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/>
          <p:cNvSpPr txBox="1"/>
          <p:nvPr/>
        </p:nvSpPr>
        <p:spPr>
          <a:xfrm>
            <a:off x="3542478" y="3576337"/>
            <a:ext cx="4782078" cy="3293209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&lt;?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xml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version="1.0" 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encoding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="UTF-8"?&gt;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Materials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&lt;!-- REFERENCE MATERIAL --&gt;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&lt;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Reference_Material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Lambda0=" 2.0431e+5" Mu0="0.8756e+5"/&gt;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&lt;!-- MATERIAL 1 --&gt;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&lt;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Material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fr-FR" sz="1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numM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="1" Lib="" Law="</a:t>
            </a:r>
            <a:r>
              <a:rPr lang="fr-FR" sz="1000" b="1" kern="0" dirty="0" err="1" smtClean="0">
                <a:solidFill>
                  <a:prstClr val="black"/>
                </a:solidFill>
                <a:latin typeface="Arial"/>
                <a:cs typeface="+mn-cs"/>
              </a:rPr>
              <a:t>elasiso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" 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        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&lt;</a:t>
            </a:r>
            <a:r>
              <a:rPr lang="fr-FR" sz="1000" b="1" kern="0" dirty="0" err="1">
                <a:solidFill>
                  <a:srgbClr val="35FF5B"/>
                </a:solidFill>
                <a:latin typeface="Arial"/>
              </a:rPr>
              <a:t>Coeff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Index="1" Type="Constant" Value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="100e3"/&gt;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       &lt;</a:t>
            </a:r>
            <a:r>
              <a:rPr lang="fr-FR" sz="1000" b="1" kern="0" dirty="0" err="1">
                <a:solidFill>
                  <a:srgbClr val="35FF5B"/>
                </a:solidFill>
                <a:latin typeface="Arial"/>
              </a:rPr>
              <a:t>Coeff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Index="1" Type="Constant" Value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="100e3"/&gt;</a:t>
            </a:r>
            <a:endParaRPr kumimoji="0" lang="fr-FR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&lt;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/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Material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	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	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kern="0" dirty="0">
                <a:solidFill>
                  <a:srgbClr val="FF0000"/>
                </a:solidFill>
                <a:latin typeface="Arial"/>
              </a:rPr>
              <a:t> &lt;!-- MATERIAL </a:t>
            </a:r>
            <a:r>
              <a:rPr lang="fr-FR" sz="1000" b="1" kern="0" dirty="0" smtClean="0">
                <a:solidFill>
                  <a:srgbClr val="FF0000"/>
                </a:solidFill>
                <a:latin typeface="Arial"/>
              </a:rPr>
              <a:t>2 </a:t>
            </a:r>
            <a:r>
              <a:rPr lang="fr-FR" sz="1000" b="1" kern="0" dirty="0">
                <a:solidFill>
                  <a:srgbClr val="FF0000"/>
                </a:solidFill>
                <a:latin typeface="Arial"/>
              </a:rPr>
              <a:t>--&gt;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b="1" kern="0" dirty="0">
                <a:solidFill>
                  <a:prstClr val="black"/>
                </a:solidFill>
                <a:latin typeface="Arial"/>
              </a:rPr>
              <a:t>  &lt;</a:t>
            </a:r>
            <a:r>
              <a:rPr lang="fr-FR" sz="1000" b="1" kern="0" dirty="0" err="1">
                <a:solidFill>
                  <a:prstClr val="black"/>
                </a:solidFill>
                <a:latin typeface="Arial"/>
              </a:rPr>
              <a:t>Material</a:t>
            </a:r>
            <a:r>
              <a:rPr lang="fr-FR" sz="1000" b="1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fr-FR" sz="1000" kern="0" dirty="0" err="1">
                <a:solidFill>
                  <a:prstClr val="black"/>
                </a:solidFill>
                <a:latin typeface="Arial"/>
              </a:rPr>
              <a:t>numM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="2" 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Lib="/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home/</a:t>
            </a:r>
            <a:r>
              <a:rPr lang="fr-FR" sz="1000" kern="0" dirty="0" err="1" smtClean="0">
                <a:solidFill>
                  <a:prstClr val="black"/>
                </a:solidFill>
                <a:latin typeface="Arial"/>
              </a:rPr>
              <a:t>gelebart</a:t>
            </a:r>
            <a:r>
              <a:rPr lang="fr-FR" sz="1000" kern="0" dirty="0" smtClean="0">
                <a:solidFill>
                  <a:prstClr val="black"/>
                </a:solidFill>
                <a:latin typeface="Arial"/>
              </a:rPr>
              <a:t>/</a:t>
            </a:r>
            <a:r>
              <a:rPr lang="fr-FR" sz="1000" b="1" kern="0" dirty="0" smtClean="0">
                <a:solidFill>
                  <a:prstClr val="black"/>
                </a:solidFill>
                <a:latin typeface="Arial"/>
              </a:rPr>
              <a:t>libUmat.so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" Law="</a:t>
            </a:r>
            <a:r>
              <a:rPr lang="fr-FR" sz="1000" b="1" kern="0" dirty="0" err="1">
                <a:solidFill>
                  <a:prstClr val="black"/>
                </a:solidFill>
                <a:latin typeface="Arial"/>
              </a:rPr>
              <a:t>my_own_umat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" 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       &lt;</a:t>
            </a:r>
            <a:r>
              <a:rPr lang="fr-FR" sz="1000" b="1" kern="0" dirty="0" err="1">
                <a:solidFill>
                  <a:srgbClr val="35FF5B"/>
                </a:solidFill>
                <a:latin typeface="Arial"/>
              </a:rPr>
              <a:t>Coeff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Index="1" Type="Constant" Value="200e3"/&gt;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       &lt;</a:t>
            </a:r>
            <a:r>
              <a:rPr lang="fr-FR" sz="1000" b="1" kern="0" dirty="0" err="1">
                <a:solidFill>
                  <a:srgbClr val="35FF5B"/>
                </a:solidFill>
                <a:latin typeface="Arial"/>
              </a:rPr>
              <a:t>Coeff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Index="1" Type="Constant" Value="100e3"/&gt;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       &lt;</a:t>
            </a:r>
            <a:r>
              <a:rPr lang="fr-FR" sz="1000" b="1" kern="0" dirty="0" err="1">
                <a:solidFill>
                  <a:srgbClr val="F79646">
                    <a:lumMod val="75000"/>
                  </a:srgbClr>
                </a:solidFill>
                <a:latin typeface="Arial"/>
              </a:rPr>
              <a:t>IntVar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Index="1" Type="Constant" Value="0."/&gt;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       &lt;</a:t>
            </a:r>
            <a:r>
              <a:rPr lang="fr-FR" sz="1000" b="1" kern="0" dirty="0" err="1">
                <a:solidFill>
                  <a:srgbClr val="F79646">
                    <a:lumMod val="75000"/>
                  </a:srgbClr>
                </a:solidFill>
                <a:latin typeface="Arial"/>
              </a:rPr>
              <a:t>IntVar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 Index="2" Type="Constant" Value="0."/&gt;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prstClr val="black"/>
                </a:solidFill>
                <a:latin typeface="Arial"/>
              </a:rPr>
              <a:t>  &lt;</a:t>
            </a:r>
            <a:r>
              <a:rPr lang="fr-FR" sz="1000" b="1" kern="0" dirty="0">
                <a:solidFill>
                  <a:prstClr val="black"/>
                </a:solidFill>
                <a:latin typeface="Arial"/>
              </a:rPr>
              <a:t>/</a:t>
            </a:r>
            <a:r>
              <a:rPr lang="fr-FR" sz="1000" b="1" kern="0" dirty="0" err="1">
                <a:solidFill>
                  <a:prstClr val="black"/>
                </a:solidFill>
                <a:latin typeface="Arial"/>
              </a:rPr>
              <a:t>Material</a:t>
            </a:r>
            <a:r>
              <a:rPr lang="fr-FR" sz="1000" kern="0" dirty="0">
                <a:solidFill>
                  <a:prstClr val="black"/>
                </a:solidFill>
                <a:latin typeface="Arial"/>
              </a:rPr>
              <a:t>&gt;	</a:t>
            </a:r>
            <a:r>
              <a:rPr kumimoji="0" lang="fr-FR" sz="1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&lt;/</a:t>
            </a:r>
            <a:r>
              <a:rPr kumimoji="0" lang="fr-FR" sz="1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Materials</a:t>
            </a:r>
            <a:r>
              <a:rPr kumimoji="0" lang="fr-FR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3636FE"/>
                </a:solidFill>
                <a:effectLst/>
                <a:uLnTx/>
                <a:uFillTx/>
                <a:latin typeface="Arial"/>
                <a:cs typeface="+mn-cs"/>
              </a:rPr>
              <a:t>&gt;	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		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01307" y="4621035"/>
            <a:ext cx="6208142" cy="814271"/>
            <a:chOff x="201307" y="4621035"/>
            <a:chExt cx="6208142" cy="814271"/>
          </a:xfrm>
        </p:grpSpPr>
        <p:sp>
          <p:nvSpPr>
            <p:cNvPr id="4" name="Ellipse 3"/>
            <p:cNvSpPr/>
            <p:nvPr/>
          </p:nvSpPr>
          <p:spPr>
            <a:xfrm>
              <a:off x="4834274" y="4621035"/>
              <a:ext cx="1575175" cy="29434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201307" y="4695713"/>
              <a:ext cx="2717860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dirty="0" smtClean="0"/>
                <a:t>AMITEX </a:t>
              </a:r>
              <a:r>
                <a:rPr lang="fr-FR" dirty="0"/>
                <a:t>native </a:t>
              </a:r>
              <a:r>
                <a:rPr lang="fr-FR" dirty="0" err="1" smtClean="0"/>
                <a:t>behavior</a:t>
              </a:r>
              <a:endParaRPr lang="fr-FR" dirty="0" smtClean="0"/>
            </a:p>
            <a:p>
              <a:pPr algn="l"/>
              <a:r>
                <a:rPr lang="fr-FR" b="1" dirty="0" smtClean="0"/>
                <a:t>Lib=’’’’ </a:t>
              </a:r>
              <a:r>
                <a:rPr lang="fr-FR" dirty="0" smtClean="0"/>
                <a:t> </a:t>
              </a:r>
            </a:p>
            <a:p>
              <a:pPr algn="l"/>
              <a:r>
                <a:rPr lang="fr-FR" dirty="0" smtClean="0"/>
                <a:t>Law=’’</a:t>
              </a:r>
              <a:r>
                <a:rPr lang="fr-FR" dirty="0" err="1" smtClean="0"/>
                <a:t>elasiso</a:t>
              </a:r>
              <a:r>
                <a:rPr lang="fr-FR" dirty="0" smtClean="0"/>
                <a:t>’’ (</a:t>
              </a:r>
              <a:r>
                <a:rPr lang="fr-FR" dirty="0" err="1" smtClean="0"/>
                <a:t>elastic</a:t>
              </a:r>
              <a:r>
                <a:rPr lang="fr-FR" dirty="0" smtClean="0"/>
                <a:t> </a:t>
              </a:r>
              <a:r>
                <a:rPr lang="fr-FR" dirty="0" err="1" smtClean="0"/>
                <a:t>isotropy</a:t>
              </a:r>
              <a:r>
                <a:rPr lang="fr-FR" dirty="0" smtClean="0"/>
                <a:t>) </a:t>
              </a:r>
              <a:endParaRPr lang="en-GB" dirty="0"/>
            </a:p>
          </p:txBody>
        </p:sp>
        <p:sp>
          <p:nvSpPr>
            <p:cNvPr id="59" name="Accolade fermante 58"/>
            <p:cNvSpPr/>
            <p:nvPr/>
          </p:nvSpPr>
          <p:spPr>
            <a:xfrm rot="10800000">
              <a:off x="3252395" y="4697517"/>
              <a:ext cx="290082" cy="737789"/>
            </a:xfrm>
            <a:prstGeom prst="rightBrace">
              <a:avLst>
                <a:gd name="adj1" fmla="val 8333"/>
                <a:gd name="adj2" fmla="val 48890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47114" y="5508385"/>
            <a:ext cx="8070291" cy="1066570"/>
            <a:chOff x="147114" y="5508385"/>
            <a:chExt cx="8070291" cy="1066570"/>
          </a:xfrm>
        </p:grpSpPr>
        <p:sp>
          <p:nvSpPr>
            <p:cNvPr id="58" name="Ellipse 57"/>
            <p:cNvSpPr/>
            <p:nvPr/>
          </p:nvSpPr>
          <p:spPr>
            <a:xfrm>
              <a:off x="4834274" y="5508385"/>
              <a:ext cx="3383131" cy="3058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Accolade fermante 59"/>
            <p:cNvSpPr/>
            <p:nvPr/>
          </p:nvSpPr>
          <p:spPr>
            <a:xfrm rot="10800000">
              <a:off x="3252395" y="5534082"/>
              <a:ext cx="290083" cy="1040873"/>
            </a:xfrm>
            <a:prstGeom prst="rightBrace">
              <a:avLst>
                <a:gd name="adj1" fmla="val 8333"/>
                <a:gd name="adj2" fmla="val 48890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147114" y="5661325"/>
              <a:ext cx="2590774" cy="720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l">
                <a:buFont typeface="Wingdings" panose="05000000000000000000" pitchFamily="2" charset="2"/>
                <a:buChar char="§"/>
              </a:pPr>
              <a:r>
                <a:rPr lang="fr-FR" dirty="0" smtClean="0"/>
                <a:t>User </a:t>
              </a:r>
              <a:r>
                <a:rPr lang="fr-FR" dirty="0" err="1" smtClean="0"/>
                <a:t>behavior</a:t>
              </a:r>
              <a:endParaRPr lang="fr-FR" dirty="0" smtClean="0"/>
            </a:p>
            <a:p>
              <a:pPr algn="l"/>
              <a:r>
                <a:rPr lang="fr-FR" kern="0" dirty="0">
                  <a:solidFill>
                    <a:prstClr val="black"/>
                  </a:solidFill>
                  <a:latin typeface="Arial"/>
                </a:rPr>
                <a:t>Lib="/</a:t>
              </a:r>
              <a:r>
                <a:rPr lang="fr-FR" kern="0" dirty="0" smtClean="0">
                  <a:solidFill>
                    <a:prstClr val="black"/>
                  </a:solidFill>
                  <a:latin typeface="Arial"/>
                </a:rPr>
                <a:t>home/</a:t>
              </a:r>
              <a:r>
                <a:rPr lang="fr-FR" kern="0" dirty="0" err="1" smtClean="0">
                  <a:solidFill>
                    <a:prstClr val="black"/>
                  </a:solidFill>
                  <a:latin typeface="Arial"/>
                </a:rPr>
                <a:t>gelebart</a:t>
              </a:r>
              <a:r>
                <a:rPr lang="fr-FR" kern="0" dirty="0" smtClean="0">
                  <a:solidFill>
                    <a:prstClr val="black"/>
                  </a:solidFill>
                  <a:latin typeface="Arial"/>
                </a:rPr>
                <a:t>/</a:t>
              </a:r>
              <a:r>
                <a:rPr lang="fr-FR" b="1" kern="0" dirty="0" smtClean="0">
                  <a:solidFill>
                    <a:prstClr val="black"/>
                  </a:solidFill>
                  <a:latin typeface="Arial"/>
                </a:rPr>
                <a:t>libUmat.so</a:t>
              </a:r>
              <a:r>
                <a:rPr lang="fr-FR" kern="0" dirty="0">
                  <a:solidFill>
                    <a:prstClr val="black"/>
                  </a:solidFill>
                  <a:latin typeface="Arial"/>
                </a:rPr>
                <a:t>" </a:t>
              </a:r>
              <a:r>
                <a:rPr lang="fr-FR" b="1" dirty="0" smtClean="0"/>
                <a:t> </a:t>
              </a:r>
              <a:r>
                <a:rPr lang="fr-FR" dirty="0" smtClean="0"/>
                <a:t> </a:t>
              </a:r>
            </a:p>
            <a:p>
              <a:pPr algn="l"/>
              <a:r>
                <a:rPr lang="fr-FR" kern="0" dirty="0">
                  <a:solidFill>
                    <a:prstClr val="black"/>
                  </a:solidFill>
                  <a:latin typeface="Arial"/>
                </a:rPr>
                <a:t>Law="</a:t>
              </a:r>
              <a:r>
                <a:rPr lang="fr-FR" b="1" kern="0" dirty="0" err="1">
                  <a:solidFill>
                    <a:prstClr val="black"/>
                  </a:solidFill>
                  <a:latin typeface="Arial"/>
                </a:rPr>
                <a:t>my_own_umat</a:t>
              </a:r>
              <a:r>
                <a:rPr lang="fr-FR" kern="0" dirty="0">
                  <a:solidFill>
                    <a:prstClr val="black"/>
                  </a:solidFill>
                  <a:latin typeface="Arial"/>
                </a:rPr>
                <a:t>"</a:t>
              </a:r>
              <a:endParaRPr lang="en-GB" dirty="0"/>
            </a:p>
          </p:txBody>
        </p:sp>
      </p:grpSp>
      <p:sp>
        <p:nvSpPr>
          <p:cNvPr id="62" name="ZoneTexte 61"/>
          <p:cNvSpPr txBox="1"/>
          <p:nvPr/>
        </p:nvSpPr>
        <p:spPr>
          <a:xfrm>
            <a:off x="77293" y="998730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b="1" dirty="0" smtClean="0">
                <a:ea typeface="Verdana" panose="020B0604030504040204" pitchFamily="34" charset="0"/>
                <a:cs typeface="Calibri" panose="020F0502020204030204" pitchFamily="34" charset="0"/>
              </a:rPr>
              <a:t>« Versatile » user interface  : </a:t>
            </a:r>
            <a:r>
              <a:rPr lang="fr-FR" sz="1800" b="1" dirty="0" err="1" smtClean="0">
                <a:ea typeface="Verdana" panose="020B0604030504040204" pitchFamily="34" charset="0"/>
                <a:cs typeface="Calibri" panose="020F0502020204030204" pitchFamily="34" charset="0"/>
              </a:rPr>
              <a:t>behaviors</a:t>
            </a:r>
            <a:r>
              <a:rPr lang="fr-FR" sz="1800" b="1" dirty="0" smtClean="0"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lang="en-GB" sz="1400" b="1" i="1" dirty="0"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1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6414"/>
  <p:tag name="ORIGINALWIDTH" val="2914,453"/>
  <p:tag name="LATEXADDIN" val="\documentclass{article}&#10;\usepackage[french]{babel}&#10;\usepackage[latin1]{inputenc}&#10;\usepackage{amsmath}&#10;\usepackage{color,soul}&#10;\renewcommand\familydefault{\sfdefault}&#10;\definecolor{bleu}{RGB}{0,110,185}&#10;\definecolor{vert}{RGB}{10,200,30}&#10;\definecolor{violet}{RGB}{120,60,140}&#10;\definecolor{orange}{RGB}{220,130,0}&#10;\definecolor{noir}{RGB}{0,0,0}&#10;\definecolor{rouge}{RGB}{200,25,25}&#10;\pagestyle{empty}&#10;\newcommand{\divg}{\mathrm{div}}&#10;&#10;\begin{document}&#10;\color{noir}&#10;\begin{tabular}{ll}&#10;&amp; $\tau^{i} = \sigma^i - C_0 : \varepsilon^{i}$\\&#10;&amp; $\varepsilon^{i+1} = - \Gamma_0*\tau^{i} + E$\\&#10;\color{rouge}&#10;Si $i+1 \equiv 0 [3]$&amp; &#10;\color{rouge}&#10;$\varepsilon^{i+1} = ACTI3\left(\varepsilon^{k+1},\varepsilon^{k+1}-\varepsilon^{k}&#10;\mid k=i, i-1, i-2\right)$\\&#10;&amp; &#10;$\sigma^{i+1} = c\left(\varepsilon^{i+1}\right)$&#10;\end{tabular}&#10;\end{document}&#10;&#10;"/>
  <p:tag name="IGUANATEXSIZE" val="20"/>
  <p:tag name="IGUANATEXCURSOR" val="7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6414"/>
  <p:tag name="ORIGINALWIDTH" val="2914,453"/>
  <p:tag name="LATEXADDIN" val="\documentclass{article}&#10;\usepackage[french]{babel}&#10;\usepackage[latin1]{inputenc}&#10;\usepackage{amsmath}&#10;\usepackage{color,soul}&#10;\renewcommand\familydefault{\sfdefault}&#10;\definecolor{bleu}{RGB}{0,110,185}&#10;\definecolor{vert}{RGB}{10,200,30}&#10;\definecolor{violet}{RGB}{120,60,140}&#10;\definecolor{orange}{RGB}{220,130,0}&#10;\definecolor{noir}{RGB}{0,0,0}&#10;\definecolor{rouge}{RGB}{200,25,25}&#10;\pagestyle{empty}&#10;\newcommand{\divg}{\mathrm{div}}&#10;&#10;\begin{document}&#10;\color{noir}&#10;\begin{tabular}{ll}&#10;&amp; $\tau^{i} = \sigma^i - C_0 : \varepsilon^{i}$\\&#10;&amp; $\varepsilon^{i+1} = - \Gamma_0*\tau^{i} + E$\\&#10;\color{rouge}&#10;Si $i+1 \equiv 0 [3]$&amp; &#10;\color{rouge}&#10;$\varepsilon^{i+1} = ACTI3\left(\varepsilon^{k+1},\varepsilon^{k+1}-\varepsilon^{k}&#10;\mid k=i, i-1, i-2\right)$\\&#10;&amp; &#10;$\sigma^{i+1} = c\left(\varepsilon^{i+1}\right)$&#10;\end{tabular}&#10;\end{document}&#10;&#10;"/>
  <p:tag name="IGUANATEXSIZE" val="20"/>
  <p:tag name="IGUANATEXCURSOR" val="7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9,019"/>
  <p:tag name="ORIGINALWIDTH" val="1930,968"/>
  <p:tag name="LATEXADDIN" val="\documentclass{article}&#10;\usepackage[french]{babel}&#10;\usepackage[latin1]{inputenc}&#10;\usepackage{amsmath}&#10;\usepackage{color,soul}&#10;\renewcommand\familydefault{\sfdefault}&#10;\definecolor{bleu}{RGB}{0,110,185}&#10;\definecolor{vert}{RGB}{170,200,0}&#10;\definecolor{violet}{RGB}{120,60,140}&#10;\definecolor{orange}{RGB}{220,130,0}&#10;\definecolor{noir}{RGB}{0,0,0}&#10;\definecolor{rouge}{RGB}{200,30,20}&#10;\definecolor{gris}{RGB}{100,100,100}&#10;&#10;\pagestyle{empty}&#10;\newcommand{\divg}{\mathrm{div}}&#10;&#10;\begin{document}&#10;\color{noir}&#10;\begin{equation*}&#10;\frac{E_{\text{inc}}}{E_{\text{mat}}} = 10^{-2}, \quad \left(\lambda_0, \mu_0\right) = k_{\text{ref}}\left(\lambda_0,\mu_0\right)_{\text{opt, HPP}}&#10;\end{equation*}&#10;&#10;\end{document}&#10;&#10;"/>
  <p:tag name="IGUANATEXSIZE" val="20"/>
  <p:tag name="IGUANATEXCURSOR" val="632"/>
</p:tagLst>
</file>

<file path=ppt/theme/theme1.xml><?xml version="1.0" encoding="utf-8"?>
<a:theme xmlns:a="http://schemas.openxmlformats.org/drawingml/2006/main" name="Normal">
  <a:themeElements>
    <a:clrScheme name="CE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B310"/>
      </a:accent1>
      <a:accent2>
        <a:srgbClr val="99CC00"/>
      </a:accent2>
      <a:accent3>
        <a:srgbClr val="5F5F5F"/>
      </a:accent3>
      <a:accent4>
        <a:srgbClr val="A7B1B7"/>
      </a:accent4>
      <a:accent5>
        <a:srgbClr val="EC349E"/>
      </a:accent5>
      <a:accent6>
        <a:srgbClr val="41B8F2"/>
      </a:accent6>
      <a:hlink>
        <a:srgbClr val="255282"/>
      </a:hlink>
      <a:folHlink>
        <a:srgbClr val="99CC00"/>
      </a:folHlink>
    </a:clrScheme>
    <a:fontScheme name="Norma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fr-FR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Norm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m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m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résentation cea SRMA">
  <a:themeElements>
    <a:clrScheme name="CEA">
      <a:dk1>
        <a:sysClr val="windowText" lastClr="000000"/>
      </a:dk1>
      <a:lt1>
        <a:sysClr val="window" lastClr="FFFFFF"/>
      </a:lt1>
      <a:dk2>
        <a:srgbClr val="DC0528"/>
      </a:dk2>
      <a:lt2>
        <a:srgbClr val="96C31E"/>
      </a:lt2>
      <a:accent1>
        <a:srgbClr val="781469"/>
      </a:accent1>
      <a:accent2>
        <a:srgbClr val="F08728"/>
      </a:accent2>
      <a:accent3>
        <a:srgbClr val="FAB45F"/>
      </a:accent3>
      <a:accent4>
        <a:srgbClr val="0091C3"/>
      </a:accent4>
      <a:accent5>
        <a:srgbClr val="006937"/>
      </a:accent5>
      <a:accent6>
        <a:srgbClr val="87000A"/>
      </a:accent6>
      <a:hlink>
        <a:srgbClr val="0000FF"/>
      </a:hlink>
      <a:folHlink>
        <a:srgbClr val="800080"/>
      </a:folHlink>
    </a:clrScheme>
    <a:fontScheme name="C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130744</TotalTime>
  <Words>5156</Words>
  <Application>Microsoft Office PowerPoint</Application>
  <PresentationFormat>Affichage à l'écran (4:3)</PresentationFormat>
  <Paragraphs>674</Paragraphs>
  <Slides>32</Slides>
  <Notes>32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Cambria Math</vt:lpstr>
      <vt:lpstr>Trebuchet MS</vt:lpstr>
      <vt:lpstr>Verdana</vt:lpstr>
      <vt:lpstr>Wingdings</vt:lpstr>
      <vt:lpstr>Normal</vt:lpstr>
      <vt:lpstr>3_présentation cea SRMA</vt:lpstr>
      <vt:lpstr>Équation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cc220305</dc:creator>
  <cp:lastModifiedBy>GELEBART Lionel</cp:lastModifiedBy>
  <cp:revision>4324</cp:revision>
  <cp:lastPrinted>2021-09-13T09:53:54Z</cp:lastPrinted>
  <dcterms:created xsi:type="dcterms:W3CDTF">2008-08-21T14:33:56Z</dcterms:created>
  <dcterms:modified xsi:type="dcterms:W3CDTF">2022-10-20T06:54:12Z</dcterms:modified>
</cp:coreProperties>
</file>